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Public Sans" panose="020B0604020202020204" charset="0"/>
      <p:regular r:id="rId17"/>
    </p:embeddedFont>
    <p:embeddedFont>
      <p:font typeface="王漢宗特黑體" panose="02020500000000000000" charset="-120"/>
      <p:regular r:id="rId18"/>
    </p:embeddedFont>
    <p:embeddedFont>
      <p:font typeface="Calibri" panose="020F0502020204030204" pitchFamily="34" charset="0"/>
      <p:regular r:id="rId19"/>
      <p:bold r:id="rId20"/>
      <p:italic r:id="rId21"/>
      <p:boldItalic r:id="rId22"/>
    </p:embeddedFont>
    <p:embeddedFont>
      <p:font typeface="可画标题黑-HK" panose="020B0604020202020204" charset="-128"/>
      <p:regular r:id="rId23"/>
    </p:embeddedFont>
    <p:embeddedFont>
      <p:font typeface="Fredoka"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64" d="100"/>
          <a:sy n="64" d="100"/>
        </p:scale>
        <p:origin x="-508"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25.11.2024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1.Dongle在我們專題的用途，只有進行程式加速跟手勢辨識嗎? 還有甚麼功能跟好處呀</a:t>
            </a:r>
          </a:p>
          <a:p>
            <a:endParaRPr lang="en-US"/>
          </a:p>
          <a:p>
            <a:r>
              <a:rPr lang="en-US"/>
              <a:t>2.CNN是甚麼</a:t>
            </a:r>
          </a:p>
          <a:p>
            <a:endParaRPr lang="en-US"/>
          </a:p>
          <a:p>
            <a:r>
              <a:rPr lang="en-US"/>
              <a:t>3.可以稍微提到邊緣計算?</a:t>
            </a:r>
          </a:p>
          <a:p>
            <a:endParaRPr lang="en-US"/>
          </a:p>
          <a:p>
            <a:r>
              <a:rPr lang="en-US"/>
              <a:t>4.資料庫也要提到</a:t>
            </a:r>
          </a:p>
          <a:p>
            <a:endParaRPr lang="en-US"/>
          </a:p>
          <a:p>
            <a:r>
              <a:rPr lang="en-US"/>
              <a:t>提供資料:</a:t>
            </a:r>
          </a:p>
          <a:p>
            <a:r>
              <a:rPr lang="en-US"/>
              <a:t>第11頁老師說可以放玩家在玩的鏡頭畫面跟遊戲進行的畫面，這個可以辦得到嗎</a:t>
            </a:r>
          </a:p>
          <a:p>
            <a:endParaRPr lang="en-US"/>
          </a:p>
          <a:p>
            <a:r>
              <a:rPr lang="en-US"/>
              <a:t>遊戲畫面的背景圖跟字都要修正完</a:t>
            </a:r>
          </a:p>
          <a:p>
            <a:endParaRPr lang="en-US"/>
          </a:p>
          <a:p>
            <a:r>
              <a:rPr lang="en-US"/>
              <a:t>排行榜也可以盡快做出來</a:t>
            </a:r>
          </a:p>
          <a:p>
            <a:endParaRPr lang="en-US"/>
          </a:p>
          <a:p>
            <a:r>
              <a:rPr lang="en-US"/>
              <a:t>完整的遊戲影片</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盡快做出</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最後是我們結論的部分：</a:t>
            </a:r>
          </a:p>
          <a:p>
            <a:r>
              <a:rPr lang="en-US"/>
              <a:t>我們統整了以下三點我們專題的好處跟優點:</a:t>
            </a:r>
          </a:p>
          <a:p>
            <a:endParaRPr lang="en-US"/>
          </a:p>
          <a:p>
            <a:r>
              <a:rPr lang="en-US"/>
              <a:t>我們藉由...的技術.....學生學習成語的興趣</a:t>
            </a:r>
          </a:p>
          <a:p>
            <a:endParaRPr lang="en-US"/>
          </a:p>
          <a:p>
            <a:r>
              <a:rPr lang="en-US"/>
              <a:t>並且讓他們....一起共同參與遊戲增加互動體驗感與學習動力</a:t>
            </a:r>
          </a:p>
          <a:p>
            <a:endParaRPr lang="en-US"/>
          </a:p>
          <a:p>
            <a:r>
              <a:rPr lang="en-US"/>
              <a:t>最後</a:t>
            </a:r>
          </a:p>
          <a:p>
            <a:endParaRPr lang="en-US"/>
          </a:p>
          <a:p>
            <a:r>
              <a:rPr lang="en-US"/>
              <a:t>最終改正:</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endParaRPr/>
          </a:p>
          <a:p>
            <a:r>
              <a:rPr lang="en-US"/>
              <a:t>第三頁:</a:t>
            </a:r>
          </a:p>
          <a:p>
            <a:r>
              <a:rPr lang="en-US"/>
              <a:t>相比於鍵盤滑鼠的操作方式，我們透過手勢辨識讓學生跟遊戲進行互動，再搭配遊戲的動畫跟文字的特效，能夠讓學生有更好的互動體驗感藉此來提升學習的效果</a:t>
            </a:r>
          </a:p>
          <a:p>
            <a:r>
              <a:rPr lang="en-US"/>
              <a:t>並且因為我們手勢的教學方式適合應用在課堂上，所以可以把遊戲放在大螢幕上讓學生進行遊玩，旁邊的學生也可以一起共同參與討論甚至是也可以分組來進行比賽，進而增加學習的氛圍以及樂趣，讓學習成語不再這麼呆板無聊</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修正版:</a:t>
            </a:r>
          </a:p>
          <a:p>
            <a:r>
              <a:rPr lang="en-US"/>
              <a:t>中文成語一直是語文教育當中很重要的一塊，但是我們發現現在孩童對於學習成語普遍都是缺乏興趣的，原因在於現在學成語的方式多半都是直接要求孩童背誦成語，進而導致學習成效不佳這樣的一個情況，所以我們就在想，要怎麼讓小朋友覺得學成語是好玩有趣的</a:t>
            </a:r>
          </a:p>
          <a:p>
            <a:r>
              <a:rPr lang="en-US"/>
              <a:t>所以我們就做出了猜成語改錯別字的小遊戲</a:t>
            </a:r>
          </a:p>
          <a:p>
            <a:r>
              <a:rPr lang="en-US"/>
              <a:t>目的就是希望提升孩童應用成語的能力，並且帶給他們創新的體驗，激發他們學習的興趣</a:t>
            </a:r>
          </a:p>
          <a:p>
            <a:r>
              <a:rPr lang="en-US"/>
              <a:t>節省10秒</a:t>
            </a:r>
          </a:p>
          <a:p>
            <a:r>
              <a:rPr lang="en-US"/>
              <a:t>######################</a:t>
            </a:r>
          </a:p>
          <a:p>
            <a:r>
              <a:rPr lang="en-US"/>
              <a:t>原版:</a:t>
            </a:r>
          </a:p>
          <a:p>
            <a:r>
              <a:rPr lang="en-US"/>
              <a:t>中文成語一直是語文教育當中很重要的一塊，正確熟練的應用成語，不僅可以讓學生清楚的表達出自己的想法，也能更容易閱讀各種文章上的內容，那在過去學校教學生成語的方式，多半都是直接要求學生背誦成語字典，導致學生往往提不起學習的興致進而造成學習成果不佳，那為了解決這些問題</a:t>
            </a:r>
          </a:p>
          <a:p>
            <a:r>
              <a:rPr lang="en-US"/>
              <a:t>我們就做了猜成語改錯別字的小遊戲來當作我們的專題</a:t>
            </a:r>
          </a:p>
          <a:p>
            <a:r>
              <a:rPr lang="en-US"/>
              <a:t>目的就是希望可以透過我們的遊戲，提升孩童應用成語的能力</a:t>
            </a:r>
          </a:p>
          <a:p>
            <a:r>
              <a:rPr lang="en-US"/>
              <a:t>並且讓孩童有   不同於以往傳統的教學模式，而是用互動式的成語遊戲，帶給他們創新的體驗，激發他們對於學習的興趣</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修正版:</a:t>
            </a:r>
          </a:p>
          <a:p>
            <a:r>
              <a:rPr lang="en-US"/>
              <a:t>接下來我們列出了不同的教學方式來去看他們各自的特質跟好處</a:t>
            </a:r>
          </a:p>
          <a:p>
            <a:r>
              <a:rPr lang="en-US"/>
              <a:t>首先一般傳統的教學方式他的形式比較單一，並且比較常都是用死背硬記的方式來學習成語所以較難獲得成就感</a:t>
            </a:r>
          </a:p>
          <a:p>
            <a:r>
              <a:rPr lang="en-US"/>
              <a:t>那遊戲的教學方式形式比較豐富，有結合文字、聲音、圖示等等的資訊去呈現，再來他是互動式的學習方式，最後因為遊戲可以記錄分數來彼此競爭，所以比較能夠獲得成就感</a:t>
            </a:r>
          </a:p>
          <a:p>
            <a:r>
              <a:rPr lang="en-US"/>
              <a:t>但我們覺得這樣的教學方式有一個問題點，就是會受到人數的限制，沒辦法讓學生一起共同參與遊戲</a:t>
            </a:r>
          </a:p>
          <a:p>
            <a:endParaRPr lang="en-US"/>
          </a:p>
          <a:p>
            <a:endParaRPr lang="en-US"/>
          </a:p>
          <a:p>
            <a:endParaRPr lang="en-US"/>
          </a:p>
          <a:p>
            <a:r>
              <a:rPr lang="en-US"/>
              <a:t>######################</a:t>
            </a:r>
          </a:p>
          <a:p>
            <a:r>
              <a:rPr lang="en-US"/>
              <a:t>我們希望能提供的是...在課堂老師能夠透過我們開發出來的遊戲，讓學生在成語遊戲上能夠共同參與，增進學習的氛圍，形成更有趣的課堂學習</a:t>
            </a:r>
          </a:p>
          <a:p>
            <a:endParaRPr lang="en-US"/>
          </a:p>
          <a:p>
            <a:r>
              <a:rPr lang="en-US"/>
              <a:t>就是老師在台上上課學生在台下聽課這樣，</a:t>
            </a:r>
          </a:p>
          <a:p>
            <a:endParaRPr lang="en-US"/>
          </a:p>
          <a:p>
            <a:r>
              <a:rPr lang="en-US"/>
              <a:t>接著我們來看一下不同教學方式的特質是甚麼，首先一般的教學模式他是靜態的方式來接收資訊，教學形式也比較單一，就是老師在台上教課學生在台下聽課這樣的方式，所以就會比較枯燥乏味，並且比較常都是用死背硬記的方式來學習成語所以就會較難從中獲取成就感</a:t>
            </a:r>
          </a:p>
          <a:p>
            <a:r>
              <a:rPr lang="en-US"/>
              <a:t>那遊戲的話則是動態的，並且他教學形式比較豐富，有結合聲音、文字、圖像等等的資訊去呈現，再來就是他是互動式的學習方式，所以比較能引起學生們的興趣，最後因為遊戲他可以記錄分來彼此競爭，所以也比較容易在競爭當中獲得成就感</a:t>
            </a:r>
          </a:p>
          <a:p>
            <a:r>
              <a:rPr lang="en-US"/>
              <a:t>最後手勢辨識的教學方式不僅有遊戲教學方式的特點，因為他比較適合應用在課堂上老師帶學生學成語，因此可以把遊戲投影在螢幕上讓學生們進行遊玩，藉由簡單比手勢的方式給予玩家更深刻的互動學習體驗，那在遊玩的途中旁邊的學生也可以一起共同參與討論甚至是分組來進行競賽，進而增加學習的氛圍以及樂趣，讓學習成語不再這麼呆板無聊</a:t>
            </a:r>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修正版:</a:t>
            </a:r>
          </a:p>
          <a:p>
            <a:r>
              <a:rPr lang="en-US"/>
              <a:t>因此呢我們列出了不同的教學方式來去看他們各自的特質</a:t>
            </a:r>
          </a:p>
          <a:p>
            <a:r>
              <a:rPr lang="en-US"/>
              <a:t>首先一般傳統的教學方式他的形式比較單一，並且比較常都是用死背硬記的方式來學習成語所以較難獲得成就感</a:t>
            </a:r>
          </a:p>
          <a:p>
            <a:r>
              <a:rPr lang="en-US"/>
              <a:t>那遊戲的教學方式形式比較豐富，有結合文字、聲音、圖示等等的資訊去呈現，再來他是互動式的學習方式，最後因為遊戲可以記錄分數來彼此競爭，所以比較能夠獲得成就感</a:t>
            </a:r>
          </a:p>
          <a:p>
            <a:r>
              <a:rPr lang="en-US"/>
              <a:t>但我們覺得這樣的教學方式有一個問題點，就是會受到人數的限制，沒辦法讓學生一起共同參與遊戲</a:t>
            </a:r>
          </a:p>
          <a:p>
            <a:endParaRPr lang="en-US"/>
          </a:p>
          <a:p>
            <a:endParaRPr lang="en-US"/>
          </a:p>
          <a:p>
            <a:endParaRPr lang="en-US"/>
          </a:p>
          <a:p>
            <a:r>
              <a:rPr lang="en-US"/>
              <a:t>######################</a:t>
            </a:r>
          </a:p>
          <a:p>
            <a:r>
              <a:rPr lang="en-US"/>
              <a:t>我們希望能提供的是...在課堂老師能夠透過我們開發出來的遊戲，讓學生在成語遊戲上能夠共同參與，增進學習的氛圍，形成更有趣的課堂學習</a:t>
            </a:r>
          </a:p>
          <a:p>
            <a:endParaRPr lang="en-US"/>
          </a:p>
          <a:p>
            <a:r>
              <a:rPr lang="en-US"/>
              <a:t>就是老師在台上上課學生在台下聽課這樣，</a:t>
            </a:r>
          </a:p>
          <a:p>
            <a:endParaRPr lang="en-US"/>
          </a:p>
          <a:p>
            <a:r>
              <a:rPr lang="en-US"/>
              <a:t>接著我們來看一下不同教學方式的特質是甚麼，首先一般的教學模式他是靜態的方式來接收資訊，教學形式也比較單一，就是老師在台上教課學生在台下聽課這樣的方式，所以就會比較枯燥乏味，並且比較常都是用死背硬記的方式來學習成語所以就會較難從中獲取成就感</a:t>
            </a:r>
          </a:p>
          <a:p>
            <a:r>
              <a:rPr lang="en-US"/>
              <a:t>那遊戲的話則是動態的，並且他教學形式比較豐富，有結合聲音、文字、圖像等等的資訊去呈現，再來就是他是互動式的學習方式，所以比較能引起學生們的興趣，最後因為遊戲他可以記錄分來彼此競爭，所以也比較容易在競爭當中獲得成就感</a:t>
            </a:r>
          </a:p>
          <a:p>
            <a:r>
              <a:rPr lang="en-US"/>
              <a:t>最後手勢辨識的教學方式不僅有遊戲教學方式的特點，因為他比較適合應用在課堂上老師帶學生學成語，因此可以把遊戲投影在螢幕上讓學生們進行遊玩，藉由簡單比手勢的方式給予玩家更深刻的互動學習體驗，那在遊玩的途中旁邊的學生也可以一起共同參與討論甚至是分組來進行競賽，進而增加學習的氛圍以及樂趣，讓學習成語不再這麼呆板無聊</a:t>
            </a:r>
          </a:p>
          <a:p>
            <a:endParaRPr lang="en-US"/>
          </a:p>
          <a:p>
            <a:r>
              <a:rPr lang="en-US"/>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那講完教學方式的特質跟手勢辨識的一些好處了</a:t>
            </a:r>
          </a:p>
          <a:p>
            <a:r>
              <a:rPr lang="en-US"/>
              <a:t>接下來我們進到系統介紹的部分：</a:t>
            </a:r>
          </a:p>
          <a:p>
            <a:r>
              <a:rPr lang="en-US"/>
              <a:t>首先先來說明我們專題手勢辨識的技術，那他叫MediaPipe，他是由GoogleResearch所開發的機器學習模型，主要用於人臉追蹤以及手勢偵測，</a:t>
            </a:r>
          </a:p>
          <a:p>
            <a:endParaRPr lang="en-US"/>
          </a:p>
          <a:p>
            <a:r>
              <a:rPr lang="en-US"/>
              <a:t>假設玩家是比1的姿勢，他就會去判斷說玩家的食指是伸直，其他都是彎曲，藉此來辨識是比1</a:t>
            </a:r>
          </a:p>
          <a:p>
            <a:r>
              <a:rPr lang="en-US"/>
              <a:t>大於50度：彎曲</a:t>
            </a:r>
          </a:p>
          <a:p>
            <a:r>
              <a:rPr lang="en-US"/>
              <a:t>小於50度：伸直</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那這個是我們手勢辨識的範例影片，可以看到他會把節點標記在玩家的手上，藉由玩家比出不同手勢來回傳相應的資訊</a:t>
            </a:r>
          </a:p>
          <a:p>
            <a:endParaRPr lang="en-US"/>
          </a:p>
          <a:p>
            <a:r>
              <a:rPr lang="en-US"/>
              <a:t>那假設玩家是比1的姿勢，他就會去判斷說玩家的食指是伸直，其他都是彎曲，藉此來辨識是比1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Dongle:</a:t>
            </a:r>
          </a:p>
          <a:p>
            <a:r>
              <a:rPr lang="en-US"/>
              <a:t>那接下來介紹Dongle是甚麼以及我們專題用的Dongle KL520的好處跟優點</a:t>
            </a:r>
          </a:p>
          <a:p>
            <a:endParaRPr lang="en-US"/>
          </a:p>
          <a:p>
            <a:r>
              <a:rPr lang="en-US"/>
              <a:t>那Dongle它是一種微型電腦硬體，透過連接到另一個裝置的端口，可以提供原本端口沒有的功能，那其實Dongle有很多種的類別像是有甚麼WifiDongle、藍芽Dongle，甚至日常生活中的USB也是Dongle的一種</a:t>
            </a:r>
          </a:p>
          <a:p>
            <a:endParaRPr lang="en-US"/>
          </a:p>
          <a:p>
            <a:r>
              <a:rPr lang="en-US"/>
              <a:t>而我們使用的Dongle KL520它是由耐能開發的，主要用於圖像識別、人臉偵測、以及身體與手勢識別等等的應用，那他也有個開發者的共享平台，妳可以在他們的官網的共享平台下載別人寫的程式碼來進行相關技術的應用，</a:t>
            </a:r>
          </a:p>
          <a:p>
            <a:endParaRPr lang="en-US"/>
          </a:p>
          <a:p>
            <a:r>
              <a:rPr lang="en-US"/>
              <a:t>並且他所採用的晶片是專為加速AI應用而設計的，叫NPU中文的話叫神經處理單元，他可以幫忙CPU分擔運算處理降低整體耗能，並且可以高效的處理神經網路的訓練以及運算，因此他也具有低功耗、高效能的特性</a:t>
            </a:r>
          </a:p>
          <a:p>
            <a:endParaRPr lang="en-US"/>
          </a:p>
          <a:p>
            <a:r>
              <a:rPr lang="en-US"/>
              <a:t>因此我們專題就是透過這個Dongle KL520，來減少程式整體的耗能並且可以高效的執行遊戲的運作，同時由於他體積小、成本低的緣故，所以方便攜帶的同時還可以降低環境建置的成本</a:t>
            </a:r>
          </a:p>
          <a:p>
            <a:endParaRPr lang="en-US"/>
          </a:p>
          <a:p>
            <a:r>
              <a:rPr lang="en-US"/>
              <a:t>#這頁講太多</a:t>
            </a:r>
          </a:p>
          <a:p>
            <a:r>
              <a:rPr lang="en-US"/>
              <a:t>1.手勢與DONGLE簡報要有過度</a:t>
            </a:r>
          </a:p>
          <a:p>
            <a:r>
              <a:rPr lang="en-US"/>
              <a:t>2.主要用到NPU跟AI，DONGLE是否用到，沒有拿掉</a:t>
            </a:r>
          </a:p>
          <a:p>
            <a:r>
              <a:rPr lang="en-US"/>
              <a:t>3.去理解有用Dongle跟沒有Dongle的差別，不是只有程式加速</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再來介紹我們的成語資料庫，那我們的資料庫總共有兩個資料表第一個是topic，主要來記錄題目的內容，那第二個是person，主要是紀錄日期、營隊名稱、題目等等的資訊，那我們成語有分成簡單、普通跟困難三種，普通最多有90題，剩下的簡單跟困難則有70多題，加起來總共240題的成語來給學生遊玩</a:t>
            </a:r>
          </a:p>
          <a:p>
            <a:endParaRPr lang="en-US"/>
          </a:p>
          <a:p>
            <a:endParaRPr lang="en-US"/>
          </a:p>
          <a:p>
            <a:endParaRPr lang="en-US"/>
          </a:p>
          <a:p>
            <a:r>
              <a:rPr lang="en-US"/>
              <a:t>1.ERP重畫</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最終改正:</a:t>
            </a:r>
          </a:p>
          <a:p>
            <a:r>
              <a:rPr lang="en-US"/>
              <a:t>用電腦重錄一個影片</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5.svg"/><Relationship Id="rId18" Type="http://schemas.openxmlformats.org/officeDocument/2006/relationships/image" Target="../media/image32.jpe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19.png"/><Relationship Id="rId17" Type="http://schemas.openxmlformats.org/officeDocument/2006/relationships/image" Target="../media/image20.svg"/><Relationship Id="rId2" Type="http://schemas.openxmlformats.org/officeDocument/2006/relationships/image" Target="../media/image7.png"/><Relationship Id="rId16"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30.png"/><Relationship Id="rId5" Type="http://schemas.openxmlformats.org/officeDocument/2006/relationships/image" Target="../media/image16.svg"/><Relationship Id="rId15" Type="http://schemas.openxmlformats.org/officeDocument/2006/relationships/image" Target="../media/image52.svg"/><Relationship Id="rId10" Type="http://schemas.openxmlformats.org/officeDocument/2006/relationships/image" Target="../media/image29.png"/><Relationship Id="rId4" Type="http://schemas.openxmlformats.org/officeDocument/2006/relationships/image" Target="../media/image8.png"/><Relationship Id="rId9" Type="http://schemas.openxmlformats.org/officeDocument/2006/relationships/image" Target="../media/image48.svg"/><Relationship Id="rId1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33.jpeg"/><Relationship Id="rId3" Type="http://schemas.openxmlformats.org/officeDocument/2006/relationships/slideLayout" Target="../slideLayouts/slideLayout7.xml"/><Relationship Id="rId7" Type="http://schemas.openxmlformats.org/officeDocument/2006/relationships/image" Target="../media/image8.png"/><Relationship Id="rId12" Type="http://schemas.openxmlformats.org/officeDocument/2006/relationships/image" Target="../media/image20.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14.svg"/><Relationship Id="rId11"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8.svg"/><Relationship Id="rId4" Type="http://schemas.openxmlformats.org/officeDocument/2006/relationships/notesSlide" Target="../notesSlides/notesSlide9.xml"/><Relationship Id="rId9"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57.sv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34.jpeg"/><Relationship Id="rId5" Type="http://schemas.openxmlformats.org/officeDocument/2006/relationships/image" Target="../media/image8.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9.png"/><Relationship Id="rId4" Type="http://schemas.openxmlformats.org/officeDocument/2006/relationships/image" Target="../media/image59.svg"/></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5.png"/><Relationship Id="rId7" Type="http://schemas.openxmlformats.org/officeDocument/2006/relationships/image" Target="../media/image7.png"/><Relationship Id="rId12" Type="http://schemas.openxmlformats.org/officeDocument/2006/relationships/image" Target="../media/image18.sv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sv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1.png"/><Relationship Id="rId5" Type="http://schemas.openxmlformats.org/officeDocument/2006/relationships/image" Target="../media/image8.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13.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23.sv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12.png"/><Relationship Id="rId5" Type="http://schemas.openxmlformats.org/officeDocument/2006/relationships/image" Target="../media/image8.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0.png"/><Relationship Id="rId14" Type="http://schemas.openxmlformats.org/officeDocument/2006/relationships/image" Target="../media/image25.svg"/></Relationships>
</file>

<file path=ppt/slides/_rels/slide5.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8.sv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0.svg"/><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image" Target="../media/image14.sv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16.png"/><Relationship Id="rId18" Type="http://schemas.openxmlformats.org/officeDocument/2006/relationships/image" Target="../media/image19.png"/><Relationship Id="rId3" Type="http://schemas.openxmlformats.org/officeDocument/2006/relationships/slideLayout" Target="../slideLayouts/slideLayout7.xml"/><Relationship Id="rId21" Type="http://schemas.openxmlformats.org/officeDocument/2006/relationships/image" Target="../media/image21.png"/><Relationship Id="rId7" Type="http://schemas.openxmlformats.org/officeDocument/2006/relationships/image" Target="../media/image8.png"/><Relationship Id="rId12" Type="http://schemas.openxmlformats.org/officeDocument/2006/relationships/image" Target="../media/image20.svg"/><Relationship Id="rId17" Type="http://schemas.openxmlformats.org/officeDocument/2006/relationships/image" Target="../media/image33.svg"/><Relationship Id="rId2" Type="http://schemas.openxmlformats.org/officeDocument/2006/relationships/video" Target="../media/media1.mp4"/><Relationship Id="rId16" Type="http://schemas.openxmlformats.org/officeDocument/2006/relationships/image" Target="../media/image18.png"/><Relationship Id="rId20" Type="http://schemas.openxmlformats.org/officeDocument/2006/relationships/image" Target="../media/image20.png"/><Relationship Id="rId1" Type="http://schemas.microsoft.com/office/2007/relationships/media" Target="../media/media1.mp4"/><Relationship Id="rId6" Type="http://schemas.openxmlformats.org/officeDocument/2006/relationships/image" Target="../media/image14.svg"/><Relationship Id="rId11" Type="http://schemas.openxmlformats.org/officeDocument/2006/relationships/image" Target="../media/image10.pn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8.svg"/><Relationship Id="rId19" Type="http://schemas.openxmlformats.org/officeDocument/2006/relationships/image" Target="../media/image35.svg"/><Relationship Id="rId4" Type="http://schemas.openxmlformats.org/officeDocument/2006/relationships/notesSlide" Target="../notesSlides/notesSlide6.xml"/><Relationship Id="rId9" Type="http://schemas.openxmlformats.org/officeDocument/2006/relationships/image" Target="../media/image9.png"/><Relationship Id="rId14"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40.svg"/><Relationship Id="rId3" Type="http://schemas.openxmlformats.org/officeDocument/2006/relationships/image" Target="../media/image7.png"/><Relationship Id="rId7" Type="http://schemas.openxmlformats.org/officeDocument/2006/relationships/image" Target="../media/image22.png"/><Relationship Id="rId12"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0.svg"/><Relationship Id="rId5" Type="http://schemas.openxmlformats.org/officeDocument/2006/relationships/image" Target="../media/image8.png"/><Relationship Id="rId10" Type="http://schemas.openxmlformats.org/officeDocument/2006/relationships/image" Target="../media/image10.png"/><Relationship Id="rId4" Type="http://schemas.openxmlformats.org/officeDocument/2006/relationships/image" Target="../media/image14.svg"/><Relationship Id="rId9" Type="http://schemas.openxmlformats.org/officeDocument/2006/relationships/image" Target="../media/image18.sv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9.png"/><Relationship Id="rId12" Type="http://schemas.openxmlformats.org/officeDocument/2006/relationships/image" Target="../media/image42.sv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6.svg"/><Relationship Id="rId11" Type="http://schemas.openxmlformats.org/officeDocument/2006/relationships/image" Target="../media/image24.png"/><Relationship Id="rId5" Type="http://schemas.openxmlformats.org/officeDocument/2006/relationships/image" Target="../media/image8.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0.svg"/><Relationship Id="rId3" Type="http://schemas.openxmlformats.org/officeDocument/2006/relationships/slideLayout" Target="../slideLayouts/slideLayout7.xml"/><Relationship Id="rId7" Type="http://schemas.openxmlformats.org/officeDocument/2006/relationships/image" Target="../media/image16.svg"/><Relationship Id="rId12"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11" Type="http://schemas.openxmlformats.org/officeDocument/2006/relationships/image" Target="../media/image45.svg"/><Relationship Id="rId5" Type="http://schemas.openxmlformats.org/officeDocument/2006/relationships/image" Target="../media/image14.svg"/><Relationship Id="rId10" Type="http://schemas.openxmlformats.org/officeDocument/2006/relationships/image" Target="../media/image26.png"/><Relationship Id="rId4" Type="http://schemas.openxmlformats.org/officeDocument/2006/relationships/image" Target="../media/image7.png"/><Relationship Id="rId9" Type="http://schemas.openxmlformats.org/officeDocument/2006/relationships/image" Target="../media/image18.svg"/><Relationship Id="rId1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sp>
        <p:nvSpPr>
          <p:cNvPr id="2" name="Freeform 2"/>
          <p:cNvSpPr/>
          <p:nvPr/>
        </p:nvSpPr>
        <p:spPr>
          <a:xfrm>
            <a:off x="-2061929" y="-2019433"/>
            <a:ext cx="6181258" cy="6096265"/>
          </a:xfrm>
          <a:custGeom>
            <a:avLst/>
            <a:gdLst/>
            <a:ahLst/>
            <a:cxnLst/>
            <a:rect l="l" t="t" r="r" b="b"/>
            <a:pathLst>
              <a:path w="6181258" h="6096265">
                <a:moveTo>
                  <a:pt x="0" y="0"/>
                </a:moveTo>
                <a:lnTo>
                  <a:pt x="6181258" y="0"/>
                </a:lnTo>
                <a:lnTo>
                  <a:pt x="6181258" y="6096266"/>
                </a:lnTo>
                <a:lnTo>
                  <a:pt x="0" y="6096266"/>
                </a:lnTo>
                <a:lnTo>
                  <a:pt x="0" y="0"/>
                </a:lnTo>
                <a:close/>
              </a:path>
            </a:pathLst>
          </a:custGeom>
          <a:blipFill>
            <a:blip r:embed="rId3">
              <a:alphaModFix amt="70000"/>
              <a:extLst>
                <a:ext uri="{96DAC541-7B7A-43D3-8B79-37D633B846F1}">
                  <asvg:svgBlip xmlns:asvg="http://schemas.microsoft.com/office/drawing/2016/SVG/main" xmlns="" r:embed="rId4"/>
                </a:ext>
              </a:extLst>
            </a:blip>
            <a:stretch>
              <a:fillRect/>
            </a:stretch>
          </a:blipFill>
        </p:spPr>
      </p:sp>
      <p:sp>
        <p:nvSpPr>
          <p:cNvPr id="3" name="AutoShape 3"/>
          <p:cNvSpPr/>
          <p:nvPr/>
        </p:nvSpPr>
        <p:spPr>
          <a:xfrm>
            <a:off x="5601905" y="7685123"/>
            <a:ext cx="7084191" cy="0"/>
          </a:xfrm>
          <a:prstGeom prst="line">
            <a:avLst/>
          </a:prstGeom>
          <a:ln w="9525" cap="flat">
            <a:solidFill>
              <a:srgbClr val="505050"/>
            </a:solidFill>
            <a:prstDash val="solid"/>
            <a:headEnd type="none" w="sm" len="sm"/>
            <a:tailEnd type="none" w="sm" len="sm"/>
          </a:ln>
        </p:spPr>
      </p:sp>
      <p:sp>
        <p:nvSpPr>
          <p:cNvPr id="4" name="Freeform 4"/>
          <p:cNvSpPr/>
          <p:nvPr/>
        </p:nvSpPr>
        <p:spPr>
          <a:xfrm>
            <a:off x="14211167" y="6187758"/>
            <a:ext cx="6096265" cy="6096265"/>
          </a:xfrm>
          <a:custGeom>
            <a:avLst/>
            <a:gdLst/>
            <a:ahLst/>
            <a:cxnLst/>
            <a:rect l="l" t="t" r="r" b="b"/>
            <a:pathLst>
              <a:path w="6096265" h="6096265">
                <a:moveTo>
                  <a:pt x="0" y="0"/>
                </a:moveTo>
                <a:lnTo>
                  <a:pt x="6096266" y="0"/>
                </a:lnTo>
                <a:lnTo>
                  <a:pt x="6096266" y="6096265"/>
                </a:lnTo>
                <a:lnTo>
                  <a:pt x="0" y="6096265"/>
                </a:lnTo>
                <a:lnTo>
                  <a:pt x="0" y="0"/>
                </a:lnTo>
                <a:close/>
              </a:path>
            </a:pathLst>
          </a:custGeom>
          <a:blipFill>
            <a:blip r:embed="rId5">
              <a:alphaModFix amt="70000"/>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15155639" y="237995"/>
            <a:ext cx="900112" cy="900112"/>
          </a:xfrm>
          <a:custGeom>
            <a:avLst/>
            <a:gdLst/>
            <a:ahLst/>
            <a:cxnLst/>
            <a:rect l="l" t="t" r="r" b="b"/>
            <a:pathLst>
              <a:path w="900112" h="900112">
                <a:moveTo>
                  <a:pt x="0" y="0"/>
                </a:moveTo>
                <a:lnTo>
                  <a:pt x="900112" y="0"/>
                </a:lnTo>
                <a:lnTo>
                  <a:pt x="900112" y="900113"/>
                </a:lnTo>
                <a:lnTo>
                  <a:pt x="0" y="900113"/>
                </a:lnTo>
                <a:lnTo>
                  <a:pt x="0" y="0"/>
                </a:lnTo>
                <a:close/>
              </a:path>
            </a:pathLst>
          </a:custGeom>
          <a:blipFill>
            <a:blip r:embed="rId7">
              <a:alphaModFix amt="70000"/>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6467507" y="347403"/>
            <a:ext cx="1174651" cy="681297"/>
          </a:xfrm>
          <a:custGeom>
            <a:avLst/>
            <a:gdLst/>
            <a:ahLst/>
            <a:cxnLst/>
            <a:rect l="l" t="t" r="r" b="b"/>
            <a:pathLst>
              <a:path w="1174651" h="681297">
                <a:moveTo>
                  <a:pt x="0" y="0"/>
                </a:moveTo>
                <a:lnTo>
                  <a:pt x="1174651" y="0"/>
                </a:lnTo>
                <a:lnTo>
                  <a:pt x="1174651" y="681297"/>
                </a:lnTo>
                <a:lnTo>
                  <a:pt x="0" y="681297"/>
                </a:lnTo>
                <a:lnTo>
                  <a:pt x="0" y="0"/>
                </a:lnTo>
                <a:close/>
              </a:path>
            </a:pathLst>
          </a:custGeom>
          <a:blipFill>
            <a:blip r:embed="rId9">
              <a:alphaModFix amt="70000"/>
              <a:extLst>
                <a:ext uri="{96DAC541-7B7A-43D3-8B79-37D633B846F1}">
                  <asvg:svgBlip xmlns:asvg="http://schemas.microsoft.com/office/drawing/2016/SVG/main" xmlns="" r:embed="rId10"/>
                </a:ext>
              </a:extLst>
            </a:blip>
            <a:stretch>
              <a:fillRect/>
            </a:stretch>
          </a:blipFill>
        </p:spPr>
      </p:sp>
      <p:sp>
        <p:nvSpPr>
          <p:cNvPr id="7" name="TextBox 7"/>
          <p:cNvSpPr txBox="1"/>
          <p:nvPr/>
        </p:nvSpPr>
        <p:spPr>
          <a:xfrm>
            <a:off x="708919" y="4200658"/>
            <a:ext cx="16476189" cy="1574164"/>
          </a:xfrm>
          <a:prstGeom prst="rect">
            <a:avLst/>
          </a:prstGeom>
        </p:spPr>
        <p:txBody>
          <a:bodyPr lIns="0" tIns="0" rIns="0" bIns="0" rtlCol="0" anchor="t">
            <a:spAutoFit/>
          </a:bodyPr>
          <a:lstStyle/>
          <a:p>
            <a:pPr algn="ctr">
              <a:lnSpc>
                <a:spcPts val="6099"/>
              </a:lnSpc>
            </a:pPr>
            <a:r>
              <a:rPr lang="en-US" sz="6099" dirty="0" err="1">
                <a:solidFill>
                  <a:srgbClr val="505050"/>
                </a:solidFill>
                <a:latin typeface="王漢宗特黑體" panose="02020500000000000000" charset="-120"/>
                <a:ea typeface="王漢宗特黑體" panose="02020500000000000000" charset="-120"/>
                <a:cs typeface="Fredoka"/>
                <a:sym typeface="Fredoka"/>
              </a:rPr>
              <a:t>玩轉程式世界DONGLE與MEDIAPIPE</a:t>
            </a:r>
            <a:endParaRPr lang="en-US" sz="6099" dirty="0">
              <a:solidFill>
                <a:srgbClr val="505050"/>
              </a:solidFill>
              <a:latin typeface="王漢宗特黑體" panose="02020500000000000000" charset="-120"/>
              <a:ea typeface="王漢宗特黑體" panose="02020500000000000000" charset="-120"/>
              <a:cs typeface="Fredoka"/>
              <a:sym typeface="Fredoka"/>
            </a:endParaRPr>
          </a:p>
          <a:p>
            <a:pPr algn="ctr">
              <a:lnSpc>
                <a:spcPts val="6099"/>
              </a:lnSpc>
            </a:pPr>
            <a:r>
              <a:rPr lang="en-US" sz="6099" dirty="0" err="1">
                <a:solidFill>
                  <a:srgbClr val="505050"/>
                </a:solidFill>
                <a:latin typeface="王漢宗特黑體" panose="02020500000000000000" charset="-120"/>
                <a:ea typeface="王漢宗特黑體" panose="02020500000000000000" charset="-120"/>
                <a:cs typeface="Fredoka"/>
                <a:sym typeface="Fredoka"/>
              </a:rPr>
              <a:t>的趣味學習之旅行</a:t>
            </a:r>
            <a:endParaRPr lang="en-US" sz="6099" dirty="0">
              <a:solidFill>
                <a:srgbClr val="505050"/>
              </a:solidFill>
              <a:latin typeface="王漢宗特黑體" panose="02020500000000000000" charset="-120"/>
              <a:ea typeface="王漢宗特黑體" panose="02020500000000000000" charset="-120"/>
              <a:cs typeface="Fredoka"/>
              <a:sym typeface="Fredoka"/>
            </a:endParaRPr>
          </a:p>
        </p:txBody>
      </p:sp>
      <p:sp>
        <p:nvSpPr>
          <p:cNvPr id="8" name="TextBox 8"/>
          <p:cNvSpPr txBox="1"/>
          <p:nvPr/>
        </p:nvSpPr>
        <p:spPr>
          <a:xfrm>
            <a:off x="3009341" y="6178233"/>
            <a:ext cx="11875345" cy="1638300"/>
          </a:xfrm>
          <a:prstGeom prst="rect">
            <a:avLst/>
          </a:prstGeom>
        </p:spPr>
        <p:txBody>
          <a:bodyPr lIns="0" tIns="0" rIns="0" bIns="0" rtlCol="0" anchor="t">
            <a:spAutoFit/>
          </a:bodyPr>
          <a:lstStyle/>
          <a:p>
            <a:pPr algn="ctr">
              <a:lnSpc>
                <a:spcPts val="4345"/>
              </a:lnSpc>
              <a:spcBef>
                <a:spcPct val="0"/>
              </a:spcBef>
            </a:pPr>
            <a:r>
              <a:rPr lang="en-US" sz="3621" dirty="0">
                <a:solidFill>
                  <a:srgbClr val="505050"/>
                </a:solidFill>
                <a:latin typeface="王漢宗特黑體" panose="02020500000000000000" charset="-120"/>
                <a:ea typeface="王漢宗特黑體" panose="02020500000000000000" charset="-120"/>
                <a:cs typeface="Public Sans"/>
                <a:sym typeface="Public Sans"/>
              </a:rPr>
              <a:t>11033120 </a:t>
            </a:r>
            <a:r>
              <a:rPr lang="en-US" sz="3621" dirty="0" err="1">
                <a:solidFill>
                  <a:srgbClr val="505050"/>
                </a:solidFill>
                <a:latin typeface="王漢宗特黑體" panose="02020500000000000000" charset="-120"/>
                <a:ea typeface="王漢宗特黑體" panose="02020500000000000000" charset="-120"/>
                <a:cs typeface="Public Sans"/>
                <a:sym typeface="Public Sans"/>
              </a:rPr>
              <a:t>商四A</a:t>
            </a:r>
            <a:r>
              <a:rPr lang="en-US" sz="3621" dirty="0">
                <a:solidFill>
                  <a:srgbClr val="505050"/>
                </a:solidFill>
                <a:latin typeface="王漢宗特黑體" panose="02020500000000000000" charset="-120"/>
                <a:ea typeface="王漢宗特黑體" panose="02020500000000000000" charset="-120"/>
                <a:cs typeface="Public Sans"/>
                <a:sym typeface="Public Sans"/>
              </a:rPr>
              <a:t> 林孟軒 11033130 </a:t>
            </a:r>
            <a:r>
              <a:rPr lang="en-US" sz="3621" dirty="0" err="1">
                <a:solidFill>
                  <a:srgbClr val="505050"/>
                </a:solidFill>
                <a:latin typeface="王漢宗特黑體" panose="02020500000000000000" charset="-120"/>
                <a:ea typeface="王漢宗特黑體" panose="02020500000000000000" charset="-120"/>
                <a:cs typeface="Public Sans"/>
                <a:sym typeface="Public Sans"/>
              </a:rPr>
              <a:t>商四A</a:t>
            </a:r>
            <a:r>
              <a:rPr lang="en-US" sz="3621" dirty="0">
                <a:solidFill>
                  <a:srgbClr val="505050"/>
                </a:solidFill>
                <a:latin typeface="王漢宗特黑體" panose="02020500000000000000" charset="-120"/>
                <a:ea typeface="王漢宗特黑體" panose="02020500000000000000" charset="-120"/>
                <a:cs typeface="Public Sans"/>
                <a:sym typeface="Public Sans"/>
              </a:rPr>
              <a:t> </a:t>
            </a:r>
            <a:r>
              <a:rPr lang="en-US" sz="3621" dirty="0" err="1">
                <a:solidFill>
                  <a:srgbClr val="505050"/>
                </a:solidFill>
                <a:latin typeface="王漢宗特黑體" panose="02020500000000000000" charset="-120"/>
                <a:ea typeface="王漢宗特黑體" panose="02020500000000000000" charset="-120"/>
                <a:cs typeface="Public Sans"/>
                <a:sym typeface="Public Sans"/>
              </a:rPr>
              <a:t>葉宇文</a:t>
            </a:r>
            <a:endParaRPr lang="en-US" sz="3621" dirty="0">
              <a:solidFill>
                <a:srgbClr val="505050"/>
              </a:solidFill>
              <a:latin typeface="王漢宗特黑體" panose="02020500000000000000" charset="-120"/>
              <a:ea typeface="王漢宗特黑體" panose="02020500000000000000" charset="-120"/>
              <a:cs typeface="Public Sans"/>
              <a:sym typeface="Public Sans"/>
            </a:endParaRPr>
          </a:p>
          <a:p>
            <a:pPr algn="ctr">
              <a:lnSpc>
                <a:spcPts val="4345"/>
              </a:lnSpc>
              <a:spcBef>
                <a:spcPct val="0"/>
              </a:spcBef>
            </a:pPr>
            <a:r>
              <a:rPr lang="en-US" sz="3621" dirty="0">
                <a:solidFill>
                  <a:srgbClr val="505050"/>
                </a:solidFill>
                <a:latin typeface="王漢宗特黑體" panose="02020500000000000000" charset="-120"/>
                <a:ea typeface="王漢宗特黑體" panose="02020500000000000000" charset="-120"/>
                <a:cs typeface="Public Sans"/>
                <a:sym typeface="Public Sans"/>
              </a:rPr>
              <a:t>11033150 </a:t>
            </a:r>
            <a:r>
              <a:rPr lang="en-US" sz="3621" dirty="0" err="1">
                <a:solidFill>
                  <a:srgbClr val="505050"/>
                </a:solidFill>
                <a:latin typeface="王漢宗特黑體" panose="02020500000000000000" charset="-120"/>
                <a:ea typeface="王漢宗特黑體" panose="02020500000000000000" charset="-120"/>
                <a:cs typeface="Public Sans"/>
                <a:sym typeface="Public Sans"/>
              </a:rPr>
              <a:t>商四A</a:t>
            </a:r>
            <a:r>
              <a:rPr lang="en-US" sz="3621" dirty="0">
                <a:solidFill>
                  <a:srgbClr val="505050"/>
                </a:solidFill>
                <a:latin typeface="王漢宗特黑體" panose="02020500000000000000" charset="-120"/>
                <a:ea typeface="王漢宗特黑體" panose="02020500000000000000" charset="-120"/>
                <a:cs typeface="Public Sans"/>
                <a:sym typeface="Public Sans"/>
              </a:rPr>
              <a:t> </a:t>
            </a:r>
            <a:r>
              <a:rPr lang="en-US" sz="3621" dirty="0" err="1">
                <a:solidFill>
                  <a:srgbClr val="505050"/>
                </a:solidFill>
                <a:latin typeface="王漢宗特黑體" panose="02020500000000000000" charset="-120"/>
                <a:ea typeface="王漢宗特黑體" panose="02020500000000000000" charset="-120"/>
                <a:cs typeface="Public Sans"/>
                <a:sym typeface="Public Sans"/>
              </a:rPr>
              <a:t>吳芷妍</a:t>
            </a:r>
            <a:r>
              <a:rPr lang="en-US" sz="3621" dirty="0">
                <a:solidFill>
                  <a:srgbClr val="505050"/>
                </a:solidFill>
                <a:latin typeface="王漢宗特黑體" panose="02020500000000000000" charset="-120"/>
                <a:ea typeface="王漢宗特黑體" panose="02020500000000000000" charset="-120"/>
                <a:cs typeface="Public Sans"/>
                <a:sym typeface="Public Sans"/>
              </a:rPr>
              <a:t> 11033159 </a:t>
            </a:r>
            <a:r>
              <a:rPr lang="en-US" sz="3621" dirty="0" err="1">
                <a:solidFill>
                  <a:srgbClr val="505050"/>
                </a:solidFill>
                <a:latin typeface="王漢宗特黑體" panose="02020500000000000000" charset="-120"/>
                <a:ea typeface="王漢宗特黑體" panose="02020500000000000000" charset="-120"/>
                <a:cs typeface="Public Sans"/>
                <a:sym typeface="Public Sans"/>
              </a:rPr>
              <a:t>商四A</a:t>
            </a:r>
            <a:r>
              <a:rPr lang="en-US" sz="3621" dirty="0">
                <a:solidFill>
                  <a:srgbClr val="505050"/>
                </a:solidFill>
                <a:latin typeface="王漢宗特黑體" panose="02020500000000000000" charset="-120"/>
                <a:ea typeface="王漢宗特黑體" panose="02020500000000000000" charset="-120"/>
                <a:cs typeface="Public Sans"/>
                <a:sym typeface="Public Sans"/>
              </a:rPr>
              <a:t> </a:t>
            </a:r>
            <a:r>
              <a:rPr lang="en-US" sz="3621" dirty="0" err="1">
                <a:solidFill>
                  <a:srgbClr val="505050"/>
                </a:solidFill>
                <a:latin typeface="王漢宗特黑體" panose="02020500000000000000" charset="-120"/>
                <a:ea typeface="王漢宗特黑體" panose="02020500000000000000" charset="-120"/>
                <a:cs typeface="Public Sans"/>
                <a:sym typeface="Public Sans"/>
              </a:rPr>
              <a:t>林若瑄</a:t>
            </a:r>
            <a:endParaRPr lang="en-US" sz="3621" dirty="0">
              <a:solidFill>
                <a:srgbClr val="505050"/>
              </a:solidFill>
              <a:latin typeface="王漢宗特黑體" panose="02020500000000000000" charset="-120"/>
              <a:ea typeface="王漢宗特黑體" panose="02020500000000000000" charset="-120"/>
              <a:cs typeface="Public Sans"/>
              <a:sym typeface="Public Sans"/>
            </a:endParaRPr>
          </a:p>
          <a:p>
            <a:pPr algn="ctr">
              <a:lnSpc>
                <a:spcPts val="4345"/>
              </a:lnSpc>
              <a:spcBef>
                <a:spcPct val="0"/>
              </a:spcBef>
            </a:pPr>
            <a:endParaRPr lang="en-US" sz="3621" dirty="0">
              <a:solidFill>
                <a:srgbClr val="505050"/>
              </a:solidFill>
              <a:latin typeface="Public Sans"/>
              <a:ea typeface="Public Sans"/>
              <a:cs typeface="Public Sans"/>
              <a:sym typeface="Public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451633" y="2154645"/>
            <a:ext cx="16807667" cy="7373171"/>
            <a:chOff x="0" y="0"/>
            <a:chExt cx="9301126" cy="4080209"/>
          </a:xfrm>
        </p:grpSpPr>
        <p:sp>
          <p:nvSpPr>
            <p:cNvPr id="3" name="Freeform 3"/>
            <p:cNvSpPr/>
            <p:nvPr/>
          </p:nvSpPr>
          <p:spPr>
            <a:xfrm>
              <a:off x="0" y="0"/>
              <a:ext cx="9301127" cy="4080209"/>
            </a:xfrm>
            <a:custGeom>
              <a:avLst/>
              <a:gdLst/>
              <a:ahLst/>
              <a:cxnLst/>
              <a:rect l="l" t="t" r="r" b="b"/>
              <a:pathLst>
                <a:path w="9301127" h="4080209">
                  <a:moveTo>
                    <a:pt x="9176666" y="4080209"/>
                  </a:moveTo>
                  <a:lnTo>
                    <a:pt x="124460" y="4080209"/>
                  </a:lnTo>
                  <a:cubicBezTo>
                    <a:pt x="55880" y="4080209"/>
                    <a:pt x="0" y="4024329"/>
                    <a:pt x="0" y="3955749"/>
                  </a:cubicBezTo>
                  <a:lnTo>
                    <a:pt x="0" y="124460"/>
                  </a:lnTo>
                  <a:cubicBezTo>
                    <a:pt x="0" y="55880"/>
                    <a:pt x="55880" y="0"/>
                    <a:pt x="124460" y="0"/>
                  </a:cubicBezTo>
                  <a:lnTo>
                    <a:pt x="9176666" y="0"/>
                  </a:lnTo>
                  <a:cubicBezTo>
                    <a:pt x="9245247" y="0"/>
                    <a:pt x="9301127" y="55880"/>
                    <a:pt x="9301127" y="124460"/>
                  </a:cubicBezTo>
                  <a:lnTo>
                    <a:pt x="9301127" y="3955749"/>
                  </a:lnTo>
                  <a:cubicBezTo>
                    <a:pt x="9301127" y="4024329"/>
                    <a:pt x="9245247" y="4080209"/>
                    <a:pt x="9176666" y="4080209"/>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6" name="Freeform 6"/>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7" name="Freeform 7"/>
          <p:cNvSpPr/>
          <p:nvPr/>
        </p:nvSpPr>
        <p:spPr>
          <a:xfrm>
            <a:off x="2943583" y="7927383"/>
            <a:ext cx="4530307" cy="930772"/>
          </a:xfrm>
          <a:custGeom>
            <a:avLst/>
            <a:gdLst/>
            <a:ahLst/>
            <a:cxnLst/>
            <a:rect l="l" t="t" r="r" b="b"/>
            <a:pathLst>
              <a:path w="4530307" h="930772">
                <a:moveTo>
                  <a:pt x="0" y="0"/>
                </a:moveTo>
                <a:lnTo>
                  <a:pt x="4530307" y="0"/>
                </a:lnTo>
                <a:lnTo>
                  <a:pt x="4530307" y="930772"/>
                </a:lnTo>
                <a:lnTo>
                  <a:pt x="0" y="93077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10287233" y="2454416"/>
            <a:ext cx="5369977" cy="2624748"/>
          </a:xfrm>
          <a:custGeom>
            <a:avLst/>
            <a:gdLst/>
            <a:ahLst/>
            <a:cxnLst/>
            <a:rect l="l" t="t" r="r" b="b"/>
            <a:pathLst>
              <a:path w="5369977" h="2624748">
                <a:moveTo>
                  <a:pt x="0" y="0"/>
                </a:moveTo>
                <a:lnTo>
                  <a:pt x="5369977" y="0"/>
                </a:lnTo>
                <a:lnTo>
                  <a:pt x="5369977" y="2624748"/>
                </a:lnTo>
                <a:lnTo>
                  <a:pt x="0" y="2624748"/>
                </a:lnTo>
                <a:lnTo>
                  <a:pt x="0" y="0"/>
                </a:lnTo>
                <a:close/>
              </a:path>
            </a:pathLst>
          </a:custGeom>
          <a:blipFill>
            <a:blip r:embed="rId10"/>
            <a:stretch>
              <a:fillRect/>
            </a:stretch>
          </a:blipFill>
        </p:spPr>
      </p:sp>
      <p:sp>
        <p:nvSpPr>
          <p:cNvPr id="9" name="Freeform 9"/>
          <p:cNvSpPr/>
          <p:nvPr/>
        </p:nvSpPr>
        <p:spPr>
          <a:xfrm>
            <a:off x="11753863" y="6388151"/>
            <a:ext cx="2600982" cy="1599805"/>
          </a:xfrm>
          <a:custGeom>
            <a:avLst/>
            <a:gdLst/>
            <a:ahLst/>
            <a:cxnLst/>
            <a:rect l="l" t="t" r="r" b="b"/>
            <a:pathLst>
              <a:path w="2600982" h="1599805">
                <a:moveTo>
                  <a:pt x="0" y="0"/>
                </a:moveTo>
                <a:lnTo>
                  <a:pt x="2600982" y="0"/>
                </a:lnTo>
                <a:lnTo>
                  <a:pt x="2600982" y="1599805"/>
                </a:lnTo>
                <a:lnTo>
                  <a:pt x="0" y="1599805"/>
                </a:lnTo>
                <a:lnTo>
                  <a:pt x="0" y="0"/>
                </a:lnTo>
                <a:close/>
              </a:path>
            </a:pathLst>
          </a:custGeom>
          <a:blipFill>
            <a:blip r:embed="rId11"/>
            <a:stretch>
              <a:fillRect l="-6976" t="-21111"/>
            </a:stretch>
          </a:blipFill>
        </p:spPr>
      </p:sp>
      <p:sp>
        <p:nvSpPr>
          <p:cNvPr id="10" name="Freeform 10"/>
          <p:cNvSpPr/>
          <p:nvPr/>
        </p:nvSpPr>
        <p:spPr>
          <a:xfrm rot="-2286889">
            <a:off x="8831378" y="4158703"/>
            <a:ext cx="1225898" cy="606819"/>
          </a:xfrm>
          <a:custGeom>
            <a:avLst/>
            <a:gdLst/>
            <a:ahLst/>
            <a:cxnLst/>
            <a:rect l="l" t="t" r="r" b="b"/>
            <a:pathLst>
              <a:path w="1225898" h="606819">
                <a:moveTo>
                  <a:pt x="0" y="0"/>
                </a:moveTo>
                <a:lnTo>
                  <a:pt x="1225897" y="0"/>
                </a:lnTo>
                <a:lnTo>
                  <a:pt x="1225897" y="606819"/>
                </a:lnTo>
                <a:lnTo>
                  <a:pt x="0" y="606819"/>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1" name="Freeform 11"/>
          <p:cNvSpPr/>
          <p:nvPr/>
        </p:nvSpPr>
        <p:spPr>
          <a:xfrm rot="2008750">
            <a:off x="8995661" y="6884644"/>
            <a:ext cx="1225898" cy="606819"/>
          </a:xfrm>
          <a:custGeom>
            <a:avLst/>
            <a:gdLst/>
            <a:ahLst/>
            <a:cxnLst/>
            <a:rect l="l" t="t" r="r" b="b"/>
            <a:pathLst>
              <a:path w="1225898" h="606819">
                <a:moveTo>
                  <a:pt x="0" y="0"/>
                </a:moveTo>
                <a:lnTo>
                  <a:pt x="1225897" y="0"/>
                </a:lnTo>
                <a:lnTo>
                  <a:pt x="1225897" y="606819"/>
                </a:lnTo>
                <a:lnTo>
                  <a:pt x="0" y="606819"/>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sp>
      <p:sp>
        <p:nvSpPr>
          <p:cNvPr id="12" name="Freeform 12"/>
          <p:cNvSpPr/>
          <p:nvPr/>
        </p:nvSpPr>
        <p:spPr>
          <a:xfrm>
            <a:off x="10789200" y="5215925"/>
            <a:ext cx="4530307" cy="930772"/>
          </a:xfrm>
          <a:custGeom>
            <a:avLst/>
            <a:gdLst/>
            <a:ahLst/>
            <a:cxnLst/>
            <a:rect l="l" t="t" r="r" b="b"/>
            <a:pathLst>
              <a:path w="4530307" h="930772">
                <a:moveTo>
                  <a:pt x="0" y="0"/>
                </a:moveTo>
                <a:lnTo>
                  <a:pt x="4530307" y="0"/>
                </a:lnTo>
                <a:lnTo>
                  <a:pt x="4530307" y="930773"/>
                </a:lnTo>
                <a:lnTo>
                  <a:pt x="0" y="93077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3" name="Freeform 13"/>
          <p:cNvSpPr/>
          <p:nvPr/>
        </p:nvSpPr>
        <p:spPr>
          <a:xfrm>
            <a:off x="10724218" y="8121306"/>
            <a:ext cx="4530307" cy="930772"/>
          </a:xfrm>
          <a:custGeom>
            <a:avLst/>
            <a:gdLst/>
            <a:ahLst/>
            <a:cxnLst/>
            <a:rect l="l" t="t" r="r" b="b"/>
            <a:pathLst>
              <a:path w="4530307" h="930772">
                <a:moveTo>
                  <a:pt x="0" y="0"/>
                </a:moveTo>
                <a:lnTo>
                  <a:pt x="4530307" y="0"/>
                </a:lnTo>
                <a:lnTo>
                  <a:pt x="4530307" y="930772"/>
                </a:lnTo>
                <a:lnTo>
                  <a:pt x="0" y="93077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4" name="Freeform 14"/>
          <p:cNvSpPr/>
          <p:nvPr/>
        </p:nvSpPr>
        <p:spPr>
          <a:xfrm>
            <a:off x="6110624" y="1130065"/>
            <a:ext cx="6206721" cy="612914"/>
          </a:xfrm>
          <a:custGeom>
            <a:avLst/>
            <a:gdLst/>
            <a:ahLst/>
            <a:cxnLst/>
            <a:rect l="l" t="t" r="r" b="b"/>
            <a:pathLst>
              <a:path w="6206721" h="612914">
                <a:moveTo>
                  <a:pt x="0" y="0"/>
                </a:moveTo>
                <a:lnTo>
                  <a:pt x="6206722" y="0"/>
                </a:lnTo>
                <a:lnTo>
                  <a:pt x="6206722" y="612914"/>
                </a:lnTo>
                <a:lnTo>
                  <a:pt x="0" y="612914"/>
                </a:lnTo>
                <a:lnTo>
                  <a:pt x="0" y="0"/>
                </a:lnTo>
                <a:close/>
              </a:path>
            </a:pathLst>
          </a:custGeom>
          <a:blipFill>
            <a:blip r:embed="rId16">
              <a:alphaModFix amt="65999"/>
              <a:extLst>
                <a:ext uri="{96DAC541-7B7A-43D3-8B79-37D633B846F1}">
                  <asvg:svgBlip xmlns:asvg="http://schemas.microsoft.com/office/drawing/2016/SVG/main" xmlns="" r:embed="rId17"/>
                </a:ext>
              </a:extLst>
            </a:blip>
            <a:stretch>
              <a:fillRect/>
            </a:stretch>
          </a:blipFill>
        </p:spPr>
      </p:sp>
      <p:sp>
        <p:nvSpPr>
          <p:cNvPr id="15" name="Freeform 15"/>
          <p:cNvSpPr/>
          <p:nvPr/>
        </p:nvSpPr>
        <p:spPr>
          <a:xfrm>
            <a:off x="1596329" y="3312583"/>
            <a:ext cx="7178468" cy="4217934"/>
          </a:xfrm>
          <a:custGeom>
            <a:avLst/>
            <a:gdLst/>
            <a:ahLst/>
            <a:cxnLst/>
            <a:rect l="l" t="t" r="r" b="b"/>
            <a:pathLst>
              <a:path w="7178468" h="4217934">
                <a:moveTo>
                  <a:pt x="0" y="0"/>
                </a:moveTo>
                <a:lnTo>
                  <a:pt x="7178468" y="0"/>
                </a:lnTo>
                <a:lnTo>
                  <a:pt x="7178468" y="4217933"/>
                </a:lnTo>
                <a:lnTo>
                  <a:pt x="0" y="4217933"/>
                </a:lnTo>
                <a:lnTo>
                  <a:pt x="0" y="0"/>
                </a:lnTo>
                <a:close/>
              </a:path>
            </a:pathLst>
          </a:custGeom>
          <a:blipFill>
            <a:blip r:embed="rId18"/>
            <a:stretch>
              <a:fillRect r="-7076"/>
            </a:stretch>
          </a:blipFill>
        </p:spPr>
      </p:sp>
      <p:sp>
        <p:nvSpPr>
          <p:cNvPr id="16" name="TextBox 16"/>
          <p:cNvSpPr txBox="1"/>
          <p:nvPr/>
        </p:nvSpPr>
        <p:spPr>
          <a:xfrm>
            <a:off x="762001" y="866499"/>
            <a:ext cx="2557996"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研究成果</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7" name="TextBox 17"/>
          <p:cNvSpPr txBox="1"/>
          <p:nvPr/>
        </p:nvSpPr>
        <p:spPr>
          <a:xfrm>
            <a:off x="17008778" y="9085339"/>
            <a:ext cx="1410546" cy="1023357"/>
          </a:xfrm>
          <a:prstGeom prst="rect">
            <a:avLst/>
          </a:prstGeom>
        </p:spPr>
        <p:txBody>
          <a:bodyPr lIns="0" tIns="0" rIns="0" bIns="0" rtlCol="0" anchor="t">
            <a:spAutoFit/>
          </a:bodyPr>
          <a:lstStyle/>
          <a:p>
            <a:pPr algn="ctr">
              <a:lnSpc>
                <a:spcPts val="8399"/>
              </a:lnSpc>
              <a:spcBef>
                <a:spcPct val="0"/>
              </a:spcBef>
            </a:pPr>
            <a:r>
              <a:rPr lang="en-US" sz="6999" dirty="0">
                <a:solidFill>
                  <a:srgbClr val="505050"/>
                </a:solidFill>
                <a:latin typeface="可画标题黑-HK"/>
                <a:ea typeface="可画标题黑-HK"/>
                <a:cs typeface="可画标题黑-HK"/>
                <a:sym typeface="可画标题黑-HK"/>
              </a:rPr>
              <a:t>9</a:t>
            </a:r>
          </a:p>
        </p:txBody>
      </p:sp>
      <p:sp>
        <p:nvSpPr>
          <p:cNvPr id="18" name="TextBox 18"/>
          <p:cNvSpPr txBox="1"/>
          <p:nvPr/>
        </p:nvSpPr>
        <p:spPr>
          <a:xfrm>
            <a:off x="4065737" y="8105775"/>
            <a:ext cx="22860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遊戲畫面圖</a:t>
            </a:r>
            <a:endParaRPr lang="en-US" sz="3600" dirty="0">
              <a:solidFill>
                <a:srgbClr val="000000"/>
              </a:solidFill>
              <a:latin typeface="王漢宗特黑體"/>
              <a:ea typeface="王漢宗特黑體"/>
              <a:cs typeface="王漢宗特黑體"/>
              <a:sym typeface="王漢宗特黑體"/>
            </a:endParaRPr>
          </a:p>
        </p:txBody>
      </p:sp>
      <p:sp>
        <p:nvSpPr>
          <p:cNvPr id="19" name="TextBox 19"/>
          <p:cNvSpPr txBox="1"/>
          <p:nvPr/>
        </p:nvSpPr>
        <p:spPr>
          <a:xfrm>
            <a:off x="9444327" y="5372100"/>
            <a:ext cx="7055789"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以手勢選取答案</a:t>
            </a:r>
            <a:endParaRPr lang="en-US" sz="3600" dirty="0">
              <a:solidFill>
                <a:srgbClr val="000000"/>
              </a:solidFill>
              <a:latin typeface="王漢宗特黑體"/>
              <a:ea typeface="王漢宗特黑體"/>
              <a:cs typeface="王漢宗特黑體"/>
              <a:sym typeface="王漢宗特黑體"/>
            </a:endParaRPr>
          </a:p>
        </p:txBody>
      </p:sp>
      <p:sp>
        <p:nvSpPr>
          <p:cNvPr id="20" name="TextBox 20"/>
          <p:cNvSpPr txBox="1"/>
          <p:nvPr/>
        </p:nvSpPr>
        <p:spPr>
          <a:xfrm>
            <a:off x="9444327" y="8334375"/>
            <a:ext cx="7055789"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跳過此題</a:t>
            </a:r>
            <a:endParaRPr lang="en-US" sz="3600" dirty="0">
              <a:solidFill>
                <a:srgbClr val="000000"/>
              </a:solidFill>
              <a:latin typeface="王漢宗特黑體"/>
              <a:ea typeface="王漢宗特黑體"/>
              <a:cs typeface="王漢宗特黑體"/>
              <a:sym typeface="王漢宗特黑體"/>
            </a:endParaRPr>
          </a:p>
        </p:txBody>
      </p:sp>
      <p:sp>
        <p:nvSpPr>
          <p:cNvPr id="21" name="TextBox 21"/>
          <p:cNvSpPr txBox="1"/>
          <p:nvPr/>
        </p:nvSpPr>
        <p:spPr>
          <a:xfrm>
            <a:off x="6400800" y="447579"/>
            <a:ext cx="54864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遊戲進行介紹</a:t>
            </a:r>
            <a:endParaRPr lang="en-US" sz="7200" dirty="0">
              <a:solidFill>
                <a:srgbClr val="000000"/>
              </a:solidFill>
              <a:latin typeface="王漢宗特黑體"/>
              <a:ea typeface="王漢宗特黑體"/>
              <a:cs typeface="王漢宗特黑體"/>
              <a:sym typeface="王漢宗特黑體"/>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451633" y="2154645"/>
            <a:ext cx="16807667" cy="7373171"/>
            <a:chOff x="0" y="0"/>
            <a:chExt cx="9301126" cy="4080209"/>
          </a:xfrm>
        </p:grpSpPr>
        <p:sp>
          <p:nvSpPr>
            <p:cNvPr id="3" name="Freeform 3"/>
            <p:cNvSpPr/>
            <p:nvPr/>
          </p:nvSpPr>
          <p:spPr>
            <a:xfrm>
              <a:off x="0" y="0"/>
              <a:ext cx="9301127" cy="4080209"/>
            </a:xfrm>
            <a:custGeom>
              <a:avLst/>
              <a:gdLst/>
              <a:ahLst/>
              <a:cxnLst/>
              <a:rect l="l" t="t" r="r" b="b"/>
              <a:pathLst>
                <a:path w="9301127" h="4080209">
                  <a:moveTo>
                    <a:pt x="9176666" y="4080209"/>
                  </a:moveTo>
                  <a:lnTo>
                    <a:pt x="124460" y="4080209"/>
                  </a:lnTo>
                  <a:cubicBezTo>
                    <a:pt x="55880" y="4080209"/>
                    <a:pt x="0" y="4024329"/>
                    <a:pt x="0" y="3955749"/>
                  </a:cubicBezTo>
                  <a:lnTo>
                    <a:pt x="0" y="124460"/>
                  </a:lnTo>
                  <a:cubicBezTo>
                    <a:pt x="0" y="55880"/>
                    <a:pt x="55880" y="0"/>
                    <a:pt x="124460" y="0"/>
                  </a:cubicBezTo>
                  <a:lnTo>
                    <a:pt x="9176666" y="0"/>
                  </a:lnTo>
                  <a:cubicBezTo>
                    <a:pt x="9245247" y="0"/>
                    <a:pt x="9301127" y="55880"/>
                    <a:pt x="9301127" y="124460"/>
                  </a:cubicBezTo>
                  <a:lnTo>
                    <a:pt x="9301127" y="3955749"/>
                  </a:lnTo>
                  <a:cubicBezTo>
                    <a:pt x="9301127" y="4024329"/>
                    <a:pt x="9245247" y="4080209"/>
                    <a:pt x="9176666" y="4080209"/>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6110624" y="1130065"/>
            <a:ext cx="6206721" cy="612914"/>
          </a:xfrm>
          <a:custGeom>
            <a:avLst/>
            <a:gdLst/>
            <a:ahLst/>
            <a:cxnLst/>
            <a:rect l="l" t="t" r="r" b="b"/>
            <a:pathLst>
              <a:path w="6206721" h="612914">
                <a:moveTo>
                  <a:pt x="0" y="0"/>
                </a:moveTo>
                <a:lnTo>
                  <a:pt x="6206722" y="0"/>
                </a:lnTo>
                <a:lnTo>
                  <a:pt x="6206722" y="612914"/>
                </a:lnTo>
                <a:lnTo>
                  <a:pt x="0" y="612914"/>
                </a:lnTo>
                <a:lnTo>
                  <a:pt x="0" y="0"/>
                </a:lnTo>
                <a:close/>
              </a:path>
            </a:pathLst>
          </a:custGeom>
          <a:blipFill>
            <a:blip r:embed="rId11">
              <a:alphaModFix amt="65999"/>
              <a:extLst>
                <a:ext uri="{96DAC541-7B7A-43D3-8B79-37D633B846F1}">
                  <asvg:svgBlip xmlns:asvg="http://schemas.microsoft.com/office/drawing/2016/SVG/main" xmlns="" r:embed="rId12"/>
                </a:ext>
              </a:extLst>
            </a:blip>
            <a:stretch>
              <a:fillRect/>
            </a:stretch>
          </a:blipFill>
        </p:spPr>
      </p:sp>
      <p:pic>
        <p:nvPicPr>
          <p:cNvPr id="8" name="Picture 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3"/>
          <a:srcRect/>
          <a:stretch>
            <a:fillRect/>
          </a:stretch>
        </p:blipFill>
        <p:spPr>
          <a:xfrm>
            <a:off x="3590199" y="2837313"/>
            <a:ext cx="11107601" cy="6248026"/>
          </a:xfrm>
          <a:prstGeom prst="rect">
            <a:avLst/>
          </a:prstGeom>
        </p:spPr>
      </p:pic>
      <p:sp>
        <p:nvSpPr>
          <p:cNvPr id="9" name="TextBox 9"/>
          <p:cNvSpPr txBox="1"/>
          <p:nvPr/>
        </p:nvSpPr>
        <p:spPr>
          <a:xfrm>
            <a:off x="609601" y="866499"/>
            <a:ext cx="2710396"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研究成果</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0" name="TextBox 10"/>
          <p:cNvSpPr txBox="1"/>
          <p:nvPr/>
        </p:nvSpPr>
        <p:spPr>
          <a:xfrm>
            <a:off x="17008778" y="9085339"/>
            <a:ext cx="1410546" cy="1023357"/>
          </a:xfrm>
          <a:prstGeom prst="rect">
            <a:avLst/>
          </a:prstGeom>
        </p:spPr>
        <p:txBody>
          <a:bodyPr lIns="0" tIns="0" rIns="0" bIns="0" rtlCol="0" anchor="t">
            <a:spAutoFit/>
          </a:bodyPr>
          <a:lstStyle/>
          <a:p>
            <a:pPr algn="ctr">
              <a:lnSpc>
                <a:spcPts val="8399"/>
              </a:lnSpc>
              <a:spcBef>
                <a:spcPct val="0"/>
              </a:spcBef>
            </a:pPr>
            <a:r>
              <a:rPr lang="en-US" sz="6999" dirty="0">
                <a:solidFill>
                  <a:srgbClr val="505050"/>
                </a:solidFill>
                <a:latin typeface="可画标题黑-HK"/>
                <a:ea typeface="可画标题黑-HK"/>
                <a:cs typeface="可画标题黑-HK"/>
                <a:sym typeface="可画标题黑-HK"/>
              </a:rPr>
              <a:t>10</a:t>
            </a:r>
          </a:p>
        </p:txBody>
      </p:sp>
      <p:sp>
        <p:nvSpPr>
          <p:cNvPr id="11" name="TextBox 11"/>
          <p:cNvSpPr txBox="1"/>
          <p:nvPr/>
        </p:nvSpPr>
        <p:spPr>
          <a:xfrm>
            <a:off x="6400800" y="447579"/>
            <a:ext cx="54864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遊戲進行畫面</a:t>
            </a:r>
            <a:endParaRPr lang="en-US" sz="7200" dirty="0">
              <a:solidFill>
                <a:srgbClr val="000000"/>
              </a:solidFill>
              <a:latin typeface="王漢宗特黑體"/>
              <a:ea typeface="王漢宗特黑體"/>
              <a:cs typeface="王漢宗特黑體"/>
              <a:sym typeface="王漢宗特黑體"/>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12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306957" y="2133189"/>
            <a:ext cx="16807667" cy="7373171"/>
            <a:chOff x="0" y="0"/>
            <a:chExt cx="9301126" cy="4080209"/>
          </a:xfrm>
        </p:grpSpPr>
        <p:sp>
          <p:nvSpPr>
            <p:cNvPr id="3" name="Freeform 3"/>
            <p:cNvSpPr/>
            <p:nvPr/>
          </p:nvSpPr>
          <p:spPr>
            <a:xfrm>
              <a:off x="0" y="0"/>
              <a:ext cx="9301127" cy="4080209"/>
            </a:xfrm>
            <a:custGeom>
              <a:avLst/>
              <a:gdLst/>
              <a:ahLst/>
              <a:cxnLst/>
              <a:rect l="l" t="t" r="r" b="b"/>
              <a:pathLst>
                <a:path w="9301127" h="4080209">
                  <a:moveTo>
                    <a:pt x="9176666" y="4080209"/>
                  </a:moveTo>
                  <a:lnTo>
                    <a:pt x="124460" y="4080209"/>
                  </a:lnTo>
                  <a:cubicBezTo>
                    <a:pt x="55880" y="4080209"/>
                    <a:pt x="0" y="4024329"/>
                    <a:pt x="0" y="3955749"/>
                  </a:cubicBezTo>
                  <a:lnTo>
                    <a:pt x="0" y="124460"/>
                  </a:lnTo>
                  <a:cubicBezTo>
                    <a:pt x="0" y="55880"/>
                    <a:pt x="55880" y="0"/>
                    <a:pt x="124460" y="0"/>
                  </a:cubicBezTo>
                  <a:lnTo>
                    <a:pt x="9176666" y="0"/>
                  </a:lnTo>
                  <a:cubicBezTo>
                    <a:pt x="9245247" y="0"/>
                    <a:pt x="9301127" y="55880"/>
                    <a:pt x="9301127" y="124460"/>
                  </a:cubicBezTo>
                  <a:lnTo>
                    <a:pt x="9301127" y="3955749"/>
                  </a:lnTo>
                  <a:cubicBezTo>
                    <a:pt x="9301127" y="4024329"/>
                    <a:pt x="9245247" y="4080209"/>
                    <a:pt x="9176666" y="4080209"/>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6110624" y="1130065"/>
            <a:ext cx="6206721" cy="612914"/>
          </a:xfrm>
          <a:custGeom>
            <a:avLst/>
            <a:gdLst/>
            <a:ahLst/>
            <a:cxnLst/>
            <a:rect l="l" t="t" r="r" b="b"/>
            <a:pathLst>
              <a:path w="6206721" h="612914">
                <a:moveTo>
                  <a:pt x="0" y="0"/>
                </a:moveTo>
                <a:lnTo>
                  <a:pt x="6206722" y="0"/>
                </a:lnTo>
                <a:lnTo>
                  <a:pt x="6206722" y="612914"/>
                </a:lnTo>
                <a:lnTo>
                  <a:pt x="0" y="612914"/>
                </a:lnTo>
                <a:lnTo>
                  <a:pt x="0" y="0"/>
                </a:lnTo>
                <a:close/>
              </a:path>
            </a:pathLst>
          </a:custGeom>
          <a:blipFill>
            <a:blip r:embed="rId9">
              <a:alphaModFix amt="65999"/>
              <a:extLst>
                <a:ext uri="{96DAC541-7B7A-43D3-8B79-37D633B846F1}">
                  <asvg:svgBlip xmlns:asvg="http://schemas.microsoft.com/office/drawing/2016/SVG/main" xmlns="" r:embed="rId10"/>
                </a:ext>
              </a:extLst>
            </a:blip>
            <a:stretch>
              <a:fillRect/>
            </a:stretch>
          </a:blipFill>
        </p:spPr>
      </p:sp>
      <p:sp>
        <p:nvSpPr>
          <p:cNvPr id="8" name="Freeform 8"/>
          <p:cNvSpPr/>
          <p:nvPr/>
        </p:nvSpPr>
        <p:spPr>
          <a:xfrm>
            <a:off x="8699905" y="2730960"/>
            <a:ext cx="7213109" cy="6408570"/>
          </a:xfrm>
          <a:custGeom>
            <a:avLst/>
            <a:gdLst/>
            <a:ahLst/>
            <a:cxnLst/>
            <a:rect l="l" t="t" r="r" b="b"/>
            <a:pathLst>
              <a:path w="7213109" h="6408570">
                <a:moveTo>
                  <a:pt x="0" y="0"/>
                </a:moveTo>
                <a:lnTo>
                  <a:pt x="7213109" y="0"/>
                </a:lnTo>
                <a:lnTo>
                  <a:pt x="7213109" y="6408570"/>
                </a:lnTo>
                <a:lnTo>
                  <a:pt x="0" y="6408570"/>
                </a:lnTo>
                <a:lnTo>
                  <a:pt x="0" y="0"/>
                </a:lnTo>
                <a:close/>
              </a:path>
            </a:pathLst>
          </a:custGeom>
          <a:blipFill>
            <a:blip r:embed="rId11"/>
            <a:stretch>
              <a:fillRect/>
            </a:stretch>
          </a:blipFill>
        </p:spPr>
      </p:sp>
      <p:grpSp>
        <p:nvGrpSpPr>
          <p:cNvPr id="9" name="Group 9"/>
          <p:cNvGrpSpPr/>
          <p:nvPr/>
        </p:nvGrpSpPr>
        <p:grpSpPr>
          <a:xfrm>
            <a:off x="5302644" y="5189326"/>
            <a:ext cx="3408147" cy="1402507"/>
            <a:chOff x="0" y="0"/>
            <a:chExt cx="1260720" cy="518807"/>
          </a:xfrm>
        </p:grpSpPr>
        <p:sp>
          <p:nvSpPr>
            <p:cNvPr id="10" name="Freeform 10"/>
            <p:cNvSpPr/>
            <p:nvPr/>
          </p:nvSpPr>
          <p:spPr>
            <a:xfrm>
              <a:off x="0" y="0"/>
              <a:ext cx="1260720" cy="518807"/>
            </a:xfrm>
            <a:custGeom>
              <a:avLst/>
              <a:gdLst/>
              <a:ahLst/>
              <a:cxnLst/>
              <a:rect l="l" t="t" r="r" b="b"/>
              <a:pathLst>
                <a:path w="1260720" h="518807">
                  <a:moveTo>
                    <a:pt x="1260720" y="259403"/>
                  </a:moveTo>
                  <a:lnTo>
                    <a:pt x="854320" y="0"/>
                  </a:lnTo>
                  <a:lnTo>
                    <a:pt x="854320" y="203200"/>
                  </a:lnTo>
                  <a:lnTo>
                    <a:pt x="0" y="203200"/>
                  </a:lnTo>
                  <a:lnTo>
                    <a:pt x="0" y="315607"/>
                  </a:lnTo>
                  <a:lnTo>
                    <a:pt x="854320" y="315607"/>
                  </a:lnTo>
                  <a:lnTo>
                    <a:pt x="854320" y="518807"/>
                  </a:lnTo>
                  <a:lnTo>
                    <a:pt x="1260720" y="259403"/>
                  </a:lnTo>
                  <a:close/>
                </a:path>
              </a:pathLst>
            </a:custGeom>
            <a:solidFill>
              <a:srgbClr val="FF7A00"/>
            </a:solidFill>
          </p:spPr>
        </p:sp>
        <p:sp>
          <p:nvSpPr>
            <p:cNvPr id="11" name="TextBox 11"/>
            <p:cNvSpPr txBox="1"/>
            <p:nvPr/>
          </p:nvSpPr>
          <p:spPr>
            <a:xfrm>
              <a:off x="0" y="155575"/>
              <a:ext cx="1159120" cy="160032"/>
            </a:xfrm>
            <a:prstGeom prst="rect">
              <a:avLst/>
            </a:prstGeom>
          </p:spPr>
          <p:txBody>
            <a:bodyPr lIns="50800" tIns="50800" rIns="50800" bIns="50800" rtlCol="0" anchor="ctr"/>
            <a:lstStyle/>
            <a:p>
              <a:pPr algn="ctr">
                <a:lnSpc>
                  <a:spcPts val="3285"/>
                </a:lnSpc>
              </a:pPr>
              <a:endParaRPr/>
            </a:p>
          </p:txBody>
        </p:sp>
      </p:grpSp>
      <p:sp>
        <p:nvSpPr>
          <p:cNvPr id="12" name="Freeform 12"/>
          <p:cNvSpPr/>
          <p:nvPr/>
        </p:nvSpPr>
        <p:spPr>
          <a:xfrm>
            <a:off x="2453477" y="3301239"/>
            <a:ext cx="2336432" cy="2330591"/>
          </a:xfrm>
          <a:custGeom>
            <a:avLst/>
            <a:gdLst/>
            <a:ahLst/>
            <a:cxnLst/>
            <a:rect l="l" t="t" r="r" b="b"/>
            <a:pathLst>
              <a:path w="2336432" h="2330591">
                <a:moveTo>
                  <a:pt x="0" y="0"/>
                </a:moveTo>
                <a:lnTo>
                  <a:pt x="2336433" y="0"/>
                </a:lnTo>
                <a:lnTo>
                  <a:pt x="2336433" y="2330592"/>
                </a:lnTo>
                <a:lnTo>
                  <a:pt x="0" y="2330592"/>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3" name="TextBox 13"/>
          <p:cNvSpPr txBox="1"/>
          <p:nvPr/>
        </p:nvSpPr>
        <p:spPr>
          <a:xfrm>
            <a:off x="685801" y="866499"/>
            <a:ext cx="2634196"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研究成果</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4" name="TextBox 14"/>
          <p:cNvSpPr txBox="1"/>
          <p:nvPr/>
        </p:nvSpPr>
        <p:spPr>
          <a:xfrm>
            <a:off x="17008778" y="9085339"/>
            <a:ext cx="1410546" cy="1023357"/>
          </a:xfrm>
          <a:prstGeom prst="rect">
            <a:avLst/>
          </a:prstGeom>
        </p:spPr>
        <p:txBody>
          <a:bodyPr lIns="0" tIns="0" rIns="0" bIns="0" rtlCol="0" anchor="t">
            <a:spAutoFit/>
          </a:bodyPr>
          <a:lstStyle/>
          <a:p>
            <a:pPr algn="ctr">
              <a:lnSpc>
                <a:spcPts val="8399"/>
              </a:lnSpc>
              <a:spcBef>
                <a:spcPct val="0"/>
              </a:spcBef>
            </a:pPr>
            <a:r>
              <a:rPr lang="en-US" sz="6999" dirty="0">
                <a:solidFill>
                  <a:srgbClr val="505050"/>
                </a:solidFill>
                <a:latin typeface="可画标题黑-HK"/>
                <a:ea typeface="可画标题黑-HK"/>
                <a:cs typeface="可画标题黑-HK"/>
                <a:sym typeface="可画标题黑-HK"/>
              </a:rPr>
              <a:t>11</a:t>
            </a:r>
          </a:p>
        </p:txBody>
      </p:sp>
      <p:sp>
        <p:nvSpPr>
          <p:cNvPr id="15" name="TextBox 15"/>
          <p:cNvSpPr txBox="1"/>
          <p:nvPr/>
        </p:nvSpPr>
        <p:spPr>
          <a:xfrm>
            <a:off x="6400800" y="447579"/>
            <a:ext cx="54864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遊戲結束畫面</a:t>
            </a:r>
            <a:endParaRPr lang="en-US" sz="7200" dirty="0">
              <a:solidFill>
                <a:srgbClr val="000000"/>
              </a:solidFill>
              <a:latin typeface="王漢宗特黑體"/>
              <a:ea typeface="王漢宗特黑體"/>
              <a:cs typeface="王漢宗特黑體"/>
              <a:sym typeface="王漢宗特黑體"/>
            </a:endParaRPr>
          </a:p>
        </p:txBody>
      </p:sp>
      <p:sp>
        <p:nvSpPr>
          <p:cNvPr id="16" name="TextBox 16"/>
          <p:cNvSpPr txBox="1"/>
          <p:nvPr/>
        </p:nvSpPr>
        <p:spPr>
          <a:xfrm>
            <a:off x="5359419" y="5048523"/>
            <a:ext cx="2191349" cy="628377"/>
          </a:xfrm>
          <a:prstGeom prst="rect">
            <a:avLst/>
          </a:prstGeom>
        </p:spPr>
        <p:txBody>
          <a:bodyPr wrap="square" lIns="0" tIns="0" rIns="0" bIns="0" rtlCol="0" anchor="t">
            <a:spAutoFit/>
          </a:bodyPr>
          <a:lstStyle/>
          <a:p>
            <a:pPr algn="ctr">
              <a:lnSpc>
                <a:spcPts val="4919"/>
              </a:lnSpc>
              <a:spcBef>
                <a:spcPct val="0"/>
              </a:spcBef>
            </a:pPr>
            <a:r>
              <a:rPr lang="en-US" sz="4099" dirty="0" err="1">
                <a:solidFill>
                  <a:srgbClr val="000000"/>
                </a:solidFill>
                <a:latin typeface="王漢宗特黑體"/>
                <a:ea typeface="王漢宗特黑體"/>
                <a:cs typeface="王漢宗特黑體"/>
                <a:sym typeface="王漢宗特黑體"/>
              </a:rPr>
              <a:t>遊戲結算</a:t>
            </a:r>
            <a:endParaRPr lang="en-US" sz="4099" dirty="0">
              <a:solidFill>
                <a:srgbClr val="000000"/>
              </a:solidFill>
              <a:latin typeface="王漢宗特黑體"/>
              <a:ea typeface="王漢宗特黑體"/>
              <a:cs typeface="王漢宗特黑體"/>
              <a:sym typeface="王漢宗特黑體"/>
            </a:endParaRPr>
          </a:p>
        </p:txBody>
      </p:sp>
      <p:sp>
        <p:nvSpPr>
          <p:cNvPr id="17" name="TextBox 17"/>
          <p:cNvSpPr txBox="1"/>
          <p:nvPr/>
        </p:nvSpPr>
        <p:spPr>
          <a:xfrm>
            <a:off x="3319996" y="5819775"/>
            <a:ext cx="665321" cy="619125"/>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王漢宗特黑體"/>
                <a:ea typeface="王漢宗特黑體"/>
                <a:cs typeface="王漢宗特黑體"/>
                <a:sym typeface="王漢宗特黑體"/>
              </a:rPr>
              <a:t>OR</a:t>
            </a:r>
          </a:p>
        </p:txBody>
      </p:sp>
      <p:sp>
        <p:nvSpPr>
          <p:cNvPr id="18" name="TextBox 18"/>
          <p:cNvSpPr txBox="1"/>
          <p:nvPr/>
        </p:nvSpPr>
        <p:spPr>
          <a:xfrm>
            <a:off x="2561739" y="4229100"/>
            <a:ext cx="2119908" cy="619125"/>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王漢宗特黑體"/>
                <a:ea typeface="王漢宗特黑體"/>
                <a:cs typeface="王漢宗特黑體"/>
                <a:sym typeface="王漢宗特黑體"/>
              </a:rPr>
              <a:t>6分鐘結束</a:t>
            </a:r>
          </a:p>
        </p:txBody>
      </p:sp>
      <p:sp>
        <p:nvSpPr>
          <p:cNvPr id="19" name="Freeform 19"/>
          <p:cNvSpPr/>
          <p:nvPr/>
        </p:nvSpPr>
        <p:spPr>
          <a:xfrm>
            <a:off x="2453477" y="6591833"/>
            <a:ext cx="2336432" cy="2330591"/>
          </a:xfrm>
          <a:custGeom>
            <a:avLst/>
            <a:gdLst/>
            <a:ahLst/>
            <a:cxnLst/>
            <a:rect l="l" t="t" r="r" b="b"/>
            <a:pathLst>
              <a:path w="2336432" h="2330591">
                <a:moveTo>
                  <a:pt x="0" y="0"/>
                </a:moveTo>
                <a:lnTo>
                  <a:pt x="2336433" y="0"/>
                </a:lnTo>
                <a:lnTo>
                  <a:pt x="2336433" y="2330591"/>
                </a:lnTo>
                <a:lnTo>
                  <a:pt x="0" y="2330591"/>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0" name="TextBox 20"/>
          <p:cNvSpPr txBox="1"/>
          <p:nvPr/>
        </p:nvSpPr>
        <p:spPr>
          <a:xfrm>
            <a:off x="2707293" y="7496175"/>
            <a:ext cx="18288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錯誤三題</a:t>
            </a:r>
            <a:endParaRPr lang="en-US" sz="3600" dirty="0">
              <a:solidFill>
                <a:srgbClr val="000000"/>
              </a:solidFill>
              <a:latin typeface="王漢宗特黑體"/>
              <a:ea typeface="王漢宗特黑體"/>
              <a:cs typeface="王漢宗特黑體"/>
              <a:sym typeface="王漢宗特黑體"/>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1337320" y="1698725"/>
            <a:ext cx="15613360" cy="7925830"/>
            <a:chOff x="0" y="0"/>
            <a:chExt cx="4112161" cy="2087461"/>
          </a:xfrm>
        </p:grpSpPr>
        <p:sp>
          <p:nvSpPr>
            <p:cNvPr id="3" name="Freeform 3"/>
            <p:cNvSpPr/>
            <p:nvPr/>
          </p:nvSpPr>
          <p:spPr>
            <a:xfrm>
              <a:off x="0" y="0"/>
              <a:ext cx="4112161" cy="2087461"/>
            </a:xfrm>
            <a:custGeom>
              <a:avLst/>
              <a:gdLst/>
              <a:ahLst/>
              <a:cxnLst/>
              <a:rect l="l" t="t" r="r" b="b"/>
              <a:pathLst>
                <a:path w="4112161" h="2087461">
                  <a:moveTo>
                    <a:pt x="25288" y="0"/>
                  </a:moveTo>
                  <a:lnTo>
                    <a:pt x="4086872" y="0"/>
                  </a:lnTo>
                  <a:cubicBezTo>
                    <a:pt x="4100838" y="0"/>
                    <a:pt x="4112161" y="11322"/>
                    <a:pt x="4112161" y="25288"/>
                  </a:cubicBezTo>
                  <a:lnTo>
                    <a:pt x="4112161" y="2062173"/>
                  </a:lnTo>
                  <a:cubicBezTo>
                    <a:pt x="4112161" y="2076139"/>
                    <a:pt x="4100838" y="2087461"/>
                    <a:pt x="4086872" y="2087461"/>
                  </a:cubicBezTo>
                  <a:lnTo>
                    <a:pt x="25288" y="2087461"/>
                  </a:lnTo>
                  <a:cubicBezTo>
                    <a:pt x="11322" y="2087461"/>
                    <a:pt x="0" y="2076139"/>
                    <a:pt x="0" y="2062173"/>
                  </a:cubicBezTo>
                  <a:lnTo>
                    <a:pt x="0" y="25288"/>
                  </a:lnTo>
                  <a:cubicBezTo>
                    <a:pt x="0" y="11322"/>
                    <a:pt x="11322" y="0"/>
                    <a:pt x="25288" y="0"/>
                  </a:cubicBezTo>
                  <a:close/>
                </a:path>
              </a:pathLst>
            </a:custGeom>
            <a:solidFill>
              <a:srgbClr val="FFFFFF"/>
            </a:solidFill>
          </p:spPr>
        </p:sp>
        <p:sp>
          <p:nvSpPr>
            <p:cNvPr id="4" name="TextBox 4"/>
            <p:cNvSpPr txBox="1"/>
            <p:nvPr/>
          </p:nvSpPr>
          <p:spPr>
            <a:xfrm>
              <a:off x="0" y="19050"/>
              <a:ext cx="4112161" cy="2068411"/>
            </a:xfrm>
            <a:prstGeom prst="rect">
              <a:avLst/>
            </a:prstGeom>
          </p:spPr>
          <p:txBody>
            <a:bodyPr lIns="50800" tIns="50800" rIns="50800" bIns="50800" rtlCol="0" anchor="ctr"/>
            <a:lstStyle/>
            <a:p>
              <a:pPr algn="ctr">
                <a:lnSpc>
                  <a:spcPts val="2100"/>
                </a:lnSpc>
              </a:pPr>
              <a:endParaRPr/>
            </a:p>
          </p:txBody>
        </p:sp>
      </p:grpSp>
      <p:sp>
        <p:nvSpPr>
          <p:cNvPr id="5" name="Freeform 5"/>
          <p:cNvSpPr/>
          <p:nvPr/>
        </p:nvSpPr>
        <p:spPr>
          <a:xfrm>
            <a:off x="3650460" y="-496599"/>
            <a:ext cx="11223797" cy="11280198"/>
          </a:xfrm>
          <a:custGeom>
            <a:avLst/>
            <a:gdLst/>
            <a:ahLst/>
            <a:cxnLst/>
            <a:rect l="l" t="t" r="r" b="b"/>
            <a:pathLst>
              <a:path w="11223797" h="11280198">
                <a:moveTo>
                  <a:pt x="0" y="0"/>
                </a:moveTo>
                <a:lnTo>
                  <a:pt x="11223796" y="0"/>
                </a:lnTo>
                <a:lnTo>
                  <a:pt x="11223796" y="11280198"/>
                </a:lnTo>
                <a:lnTo>
                  <a:pt x="0" y="11280198"/>
                </a:lnTo>
                <a:lnTo>
                  <a:pt x="0" y="0"/>
                </a:lnTo>
                <a:close/>
              </a:path>
            </a:pathLst>
          </a:custGeom>
          <a:blipFill>
            <a:blip r:embed="rId3">
              <a:alphaModFix amt="70000"/>
              <a:extLst>
                <a:ext uri="{96DAC541-7B7A-43D3-8B79-37D633B846F1}">
                  <asvg:svgBlip xmlns:asvg="http://schemas.microsoft.com/office/drawing/2016/SVG/main" xmlns="" r:embed="rId4"/>
                </a:ext>
              </a:extLst>
            </a:blip>
            <a:stretch>
              <a:fillRect/>
            </a:stretch>
          </a:blipFill>
        </p:spPr>
      </p:sp>
      <p:grpSp>
        <p:nvGrpSpPr>
          <p:cNvPr id="6" name="Group 6"/>
          <p:cNvGrpSpPr/>
          <p:nvPr/>
        </p:nvGrpSpPr>
        <p:grpSpPr>
          <a:xfrm>
            <a:off x="11889235" y="8524927"/>
            <a:ext cx="3738145" cy="880754"/>
            <a:chOff x="0" y="0"/>
            <a:chExt cx="4984193" cy="1174338"/>
          </a:xfrm>
        </p:grpSpPr>
        <p:sp>
          <p:nvSpPr>
            <p:cNvPr id="7" name="TextBox 7"/>
            <p:cNvSpPr txBox="1"/>
            <p:nvPr/>
          </p:nvSpPr>
          <p:spPr>
            <a:xfrm>
              <a:off x="1399918" y="77264"/>
              <a:ext cx="3584275" cy="934085"/>
            </a:xfrm>
            <a:prstGeom prst="rect">
              <a:avLst/>
            </a:prstGeom>
          </p:spPr>
          <p:txBody>
            <a:bodyPr lIns="0" tIns="0" rIns="0" bIns="0" rtlCol="0" anchor="t">
              <a:spAutoFit/>
            </a:bodyPr>
            <a:lstStyle/>
            <a:p>
              <a:pPr algn="l">
                <a:lnSpc>
                  <a:spcPts val="5880"/>
                </a:lnSpc>
                <a:spcBef>
                  <a:spcPct val="0"/>
                </a:spcBef>
              </a:pPr>
              <a:r>
                <a:rPr lang="en-US" sz="4200" spc="-42" dirty="0" err="1">
                  <a:solidFill>
                    <a:srgbClr val="505050"/>
                  </a:solidFill>
                  <a:latin typeface="王漢宗特黑體" panose="02020500000000000000" charset="-120"/>
                  <a:ea typeface="王漢宗特黑體" panose="02020500000000000000" charset="-120"/>
                  <a:cs typeface="Public Sans"/>
                  <a:sym typeface="Public Sans"/>
                </a:rPr>
                <a:t>程式加速</a:t>
              </a:r>
              <a:endParaRPr lang="en-US" sz="4200" spc="-42" dirty="0">
                <a:solidFill>
                  <a:srgbClr val="505050"/>
                </a:solidFill>
                <a:latin typeface="王漢宗特黑體" panose="02020500000000000000" charset="-120"/>
                <a:ea typeface="王漢宗特黑體" panose="02020500000000000000" charset="-120"/>
                <a:cs typeface="Public Sans"/>
                <a:sym typeface="Public Sans"/>
              </a:endParaRPr>
            </a:p>
          </p:txBody>
        </p:sp>
        <p:grpSp>
          <p:nvGrpSpPr>
            <p:cNvPr id="8" name="Group 8"/>
            <p:cNvGrpSpPr/>
            <p:nvPr/>
          </p:nvGrpSpPr>
          <p:grpSpPr>
            <a:xfrm>
              <a:off x="0" y="0"/>
              <a:ext cx="1174338" cy="117433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E49771"/>
              </a:solidFill>
            </p:spPr>
          </p:sp>
        </p:grpSp>
        <p:sp>
          <p:nvSpPr>
            <p:cNvPr id="10" name="TextBox 10"/>
            <p:cNvSpPr txBox="1"/>
            <p:nvPr/>
          </p:nvSpPr>
          <p:spPr>
            <a:xfrm>
              <a:off x="874" y="302507"/>
              <a:ext cx="1172590" cy="521699"/>
            </a:xfrm>
            <a:prstGeom prst="rect">
              <a:avLst/>
            </a:prstGeom>
          </p:spPr>
          <p:txBody>
            <a:bodyPr lIns="0" tIns="0" rIns="0" bIns="0" rtlCol="0" anchor="t">
              <a:spAutoFit/>
            </a:bodyPr>
            <a:lstStyle/>
            <a:p>
              <a:pPr algn="ctr">
                <a:lnSpc>
                  <a:spcPts val="3285"/>
                </a:lnSpc>
                <a:spcBef>
                  <a:spcPct val="0"/>
                </a:spcBef>
              </a:pPr>
              <a:r>
                <a:rPr lang="en-US" sz="2347" spc="-23" dirty="0">
                  <a:solidFill>
                    <a:srgbClr val="FFFFFF"/>
                  </a:solidFill>
                  <a:latin typeface="Fredoka"/>
                  <a:ea typeface="Fredoka"/>
                  <a:cs typeface="Fredoka"/>
                  <a:sym typeface="Fredoka"/>
                </a:rPr>
                <a:t>03</a:t>
              </a:r>
            </a:p>
          </p:txBody>
        </p:sp>
      </p:grpSp>
      <p:grpSp>
        <p:nvGrpSpPr>
          <p:cNvPr id="11" name="Group 11"/>
          <p:cNvGrpSpPr/>
          <p:nvPr/>
        </p:nvGrpSpPr>
        <p:grpSpPr>
          <a:xfrm>
            <a:off x="7453612" y="8524927"/>
            <a:ext cx="4236711" cy="880754"/>
            <a:chOff x="0" y="0"/>
            <a:chExt cx="5648948" cy="1174338"/>
          </a:xfrm>
        </p:grpSpPr>
        <p:grpSp>
          <p:nvGrpSpPr>
            <p:cNvPr id="12" name="Group 12"/>
            <p:cNvGrpSpPr/>
            <p:nvPr/>
          </p:nvGrpSpPr>
          <p:grpSpPr>
            <a:xfrm>
              <a:off x="0" y="0"/>
              <a:ext cx="1174338" cy="1174338"/>
              <a:chOff x="0" y="0"/>
              <a:chExt cx="6350000" cy="6350000"/>
            </a:xfrm>
          </p:grpSpPr>
          <p:sp>
            <p:nvSpPr>
              <p:cNvPr id="13" name="Freeform 1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A3AB97"/>
              </a:solidFill>
            </p:spPr>
          </p:sp>
        </p:grpSp>
        <p:sp>
          <p:nvSpPr>
            <p:cNvPr id="14" name="TextBox 14"/>
            <p:cNvSpPr txBox="1"/>
            <p:nvPr/>
          </p:nvSpPr>
          <p:spPr>
            <a:xfrm>
              <a:off x="1377814" y="77264"/>
              <a:ext cx="4271134" cy="934085"/>
            </a:xfrm>
            <a:prstGeom prst="rect">
              <a:avLst/>
            </a:prstGeom>
          </p:spPr>
          <p:txBody>
            <a:bodyPr lIns="0" tIns="0" rIns="0" bIns="0" rtlCol="0" anchor="t">
              <a:spAutoFit/>
            </a:bodyPr>
            <a:lstStyle/>
            <a:p>
              <a:pPr algn="l">
                <a:lnSpc>
                  <a:spcPts val="5880"/>
                </a:lnSpc>
                <a:spcBef>
                  <a:spcPct val="0"/>
                </a:spcBef>
              </a:pPr>
              <a:r>
                <a:rPr lang="en-US" sz="4200" spc="-42" dirty="0" err="1">
                  <a:solidFill>
                    <a:srgbClr val="505050"/>
                  </a:solidFill>
                  <a:latin typeface="王漢宗特黑體" panose="02020500000000000000" charset="-120"/>
                  <a:ea typeface="王漢宗特黑體" panose="02020500000000000000" charset="-120"/>
                  <a:cs typeface="Public Sans"/>
                  <a:sym typeface="Public Sans"/>
                </a:rPr>
                <a:t>互動式遊戲</a:t>
              </a:r>
              <a:endParaRPr lang="en-US" sz="4200" spc="-42" dirty="0">
                <a:solidFill>
                  <a:srgbClr val="505050"/>
                </a:solidFill>
                <a:latin typeface="王漢宗特黑體" panose="02020500000000000000" charset="-120"/>
                <a:ea typeface="王漢宗特黑體" panose="02020500000000000000" charset="-120"/>
                <a:cs typeface="Public Sans"/>
                <a:sym typeface="Public Sans"/>
              </a:endParaRPr>
            </a:p>
          </p:txBody>
        </p:sp>
        <p:sp>
          <p:nvSpPr>
            <p:cNvPr id="15" name="TextBox 15"/>
            <p:cNvSpPr txBox="1"/>
            <p:nvPr/>
          </p:nvSpPr>
          <p:spPr>
            <a:xfrm>
              <a:off x="874" y="302507"/>
              <a:ext cx="1172590" cy="521699"/>
            </a:xfrm>
            <a:prstGeom prst="rect">
              <a:avLst/>
            </a:prstGeom>
          </p:spPr>
          <p:txBody>
            <a:bodyPr lIns="0" tIns="0" rIns="0" bIns="0" rtlCol="0" anchor="t">
              <a:spAutoFit/>
            </a:bodyPr>
            <a:lstStyle/>
            <a:p>
              <a:pPr algn="ctr">
                <a:lnSpc>
                  <a:spcPts val="3285"/>
                </a:lnSpc>
                <a:spcBef>
                  <a:spcPct val="0"/>
                </a:spcBef>
              </a:pPr>
              <a:r>
                <a:rPr lang="en-US" sz="2347" spc="-23" dirty="0">
                  <a:solidFill>
                    <a:srgbClr val="FFFFFF"/>
                  </a:solidFill>
                  <a:latin typeface="Fredoka"/>
                  <a:ea typeface="Fredoka"/>
                  <a:cs typeface="Fredoka"/>
                  <a:sym typeface="Fredoka"/>
                </a:rPr>
                <a:t>02</a:t>
              </a:r>
            </a:p>
          </p:txBody>
        </p:sp>
      </p:grpSp>
      <p:grpSp>
        <p:nvGrpSpPr>
          <p:cNvPr id="16" name="Group 16"/>
          <p:cNvGrpSpPr/>
          <p:nvPr/>
        </p:nvGrpSpPr>
        <p:grpSpPr>
          <a:xfrm>
            <a:off x="3164030" y="8524927"/>
            <a:ext cx="4090670" cy="880754"/>
            <a:chOff x="0" y="0"/>
            <a:chExt cx="5454227" cy="1174338"/>
          </a:xfrm>
        </p:grpSpPr>
        <p:grpSp>
          <p:nvGrpSpPr>
            <p:cNvPr id="17" name="Group 17"/>
            <p:cNvGrpSpPr/>
            <p:nvPr/>
          </p:nvGrpSpPr>
          <p:grpSpPr>
            <a:xfrm>
              <a:off x="0" y="0"/>
              <a:ext cx="1174338" cy="1174338"/>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CDB199"/>
              </a:solidFill>
            </p:spPr>
          </p:sp>
        </p:grpSp>
        <p:sp>
          <p:nvSpPr>
            <p:cNvPr id="19" name="TextBox 19"/>
            <p:cNvSpPr txBox="1"/>
            <p:nvPr/>
          </p:nvSpPr>
          <p:spPr>
            <a:xfrm>
              <a:off x="1337292" y="102664"/>
              <a:ext cx="4116935" cy="934085"/>
            </a:xfrm>
            <a:prstGeom prst="rect">
              <a:avLst/>
            </a:prstGeom>
          </p:spPr>
          <p:txBody>
            <a:bodyPr lIns="0" tIns="0" rIns="0" bIns="0" rtlCol="0" anchor="t">
              <a:spAutoFit/>
            </a:bodyPr>
            <a:lstStyle/>
            <a:p>
              <a:pPr algn="l">
                <a:lnSpc>
                  <a:spcPts val="5880"/>
                </a:lnSpc>
                <a:spcBef>
                  <a:spcPct val="0"/>
                </a:spcBef>
              </a:pPr>
              <a:r>
                <a:rPr lang="en-US" sz="4200" spc="-42" dirty="0" err="1">
                  <a:solidFill>
                    <a:srgbClr val="505050"/>
                  </a:solidFill>
                  <a:latin typeface="王漢宗特黑體" panose="02020500000000000000" charset="-120"/>
                  <a:ea typeface="王漢宗特黑體" panose="02020500000000000000" charset="-120"/>
                  <a:cs typeface="Public Sans"/>
                  <a:sym typeface="Public Sans"/>
                </a:rPr>
                <a:t>手勢辨識</a:t>
              </a:r>
              <a:endParaRPr lang="en-US" sz="4200" spc="-42" dirty="0">
                <a:solidFill>
                  <a:srgbClr val="505050"/>
                </a:solidFill>
                <a:latin typeface="王漢宗特黑體" panose="02020500000000000000" charset="-120"/>
                <a:ea typeface="王漢宗特黑體" panose="02020500000000000000" charset="-120"/>
                <a:cs typeface="Public Sans"/>
                <a:sym typeface="Public Sans"/>
              </a:endParaRPr>
            </a:p>
          </p:txBody>
        </p:sp>
        <p:sp>
          <p:nvSpPr>
            <p:cNvPr id="20" name="TextBox 20"/>
            <p:cNvSpPr txBox="1"/>
            <p:nvPr/>
          </p:nvSpPr>
          <p:spPr>
            <a:xfrm>
              <a:off x="874" y="302507"/>
              <a:ext cx="1172590" cy="521699"/>
            </a:xfrm>
            <a:prstGeom prst="rect">
              <a:avLst/>
            </a:prstGeom>
          </p:spPr>
          <p:txBody>
            <a:bodyPr lIns="0" tIns="0" rIns="0" bIns="0" rtlCol="0" anchor="t">
              <a:spAutoFit/>
            </a:bodyPr>
            <a:lstStyle/>
            <a:p>
              <a:pPr algn="ctr">
                <a:lnSpc>
                  <a:spcPts val="3285"/>
                </a:lnSpc>
                <a:spcBef>
                  <a:spcPct val="0"/>
                </a:spcBef>
              </a:pPr>
              <a:r>
                <a:rPr lang="en-US" sz="2347" spc="-23" dirty="0">
                  <a:solidFill>
                    <a:srgbClr val="FFFFFF"/>
                  </a:solidFill>
                  <a:latin typeface="Fredoka"/>
                  <a:ea typeface="Fredoka"/>
                  <a:cs typeface="Fredoka"/>
                  <a:sym typeface="Fredoka"/>
                </a:rPr>
                <a:t>01</a:t>
              </a:r>
            </a:p>
          </p:txBody>
        </p:sp>
      </p:grpSp>
      <p:sp>
        <p:nvSpPr>
          <p:cNvPr id="21" name="TextBox 21"/>
          <p:cNvSpPr txBox="1"/>
          <p:nvPr/>
        </p:nvSpPr>
        <p:spPr>
          <a:xfrm>
            <a:off x="3092472" y="517392"/>
            <a:ext cx="12103051" cy="1166494"/>
          </a:xfrm>
          <a:prstGeom prst="rect">
            <a:avLst/>
          </a:prstGeom>
        </p:spPr>
        <p:txBody>
          <a:bodyPr lIns="0" tIns="0" rIns="0" bIns="0" rtlCol="0" anchor="t">
            <a:spAutoFit/>
          </a:bodyPr>
          <a:lstStyle/>
          <a:p>
            <a:pPr algn="ctr">
              <a:lnSpc>
                <a:spcPts val="8799"/>
              </a:lnSpc>
            </a:pPr>
            <a:r>
              <a:rPr lang="en-US" sz="8799" b="1" dirty="0" err="1">
                <a:solidFill>
                  <a:srgbClr val="505050"/>
                </a:solidFill>
                <a:latin typeface="王漢宗特黑體" panose="02020500000000000000" charset="-120"/>
                <a:ea typeface="王漢宗特黑體" panose="02020500000000000000" charset="-120"/>
                <a:cs typeface="Fredoka"/>
                <a:sym typeface="Fredoka"/>
              </a:rPr>
              <a:t>結論</a:t>
            </a:r>
            <a:endParaRPr lang="en-US" sz="8799" b="1" dirty="0">
              <a:solidFill>
                <a:srgbClr val="505050"/>
              </a:solidFill>
              <a:latin typeface="王漢宗特黑體" panose="02020500000000000000" charset="-120"/>
              <a:ea typeface="王漢宗特黑體" panose="02020500000000000000" charset="-120"/>
              <a:cs typeface="Fredoka"/>
              <a:sym typeface="Fredoka"/>
            </a:endParaRPr>
          </a:p>
        </p:txBody>
      </p:sp>
      <p:sp>
        <p:nvSpPr>
          <p:cNvPr id="22" name="TextBox 22"/>
          <p:cNvSpPr txBox="1"/>
          <p:nvPr/>
        </p:nvSpPr>
        <p:spPr>
          <a:xfrm>
            <a:off x="7806451" y="7544712"/>
            <a:ext cx="2675096" cy="866775"/>
          </a:xfrm>
          <a:prstGeom prst="rect">
            <a:avLst/>
          </a:prstGeom>
        </p:spPr>
        <p:txBody>
          <a:bodyPr lIns="0" tIns="0" rIns="0" bIns="0" rtlCol="0" anchor="t">
            <a:spAutoFit/>
          </a:bodyPr>
          <a:lstStyle/>
          <a:p>
            <a:pPr algn="ctr">
              <a:lnSpc>
                <a:spcPts val="6000"/>
              </a:lnSpc>
              <a:spcBef>
                <a:spcPct val="0"/>
              </a:spcBef>
            </a:pPr>
            <a:r>
              <a:rPr lang="en-US" sz="5000" dirty="0" err="1">
                <a:solidFill>
                  <a:srgbClr val="231F20"/>
                </a:solidFill>
                <a:latin typeface="王漢宗特黑體"/>
                <a:ea typeface="王漢宗特黑體"/>
                <a:cs typeface="王漢宗特黑體"/>
                <a:sym typeface="王漢宗特黑體"/>
              </a:rPr>
              <a:t>主要技術</a:t>
            </a:r>
            <a:r>
              <a:rPr lang="en-US" sz="5000" dirty="0">
                <a:solidFill>
                  <a:srgbClr val="231F20"/>
                </a:solidFill>
                <a:latin typeface="王漢宗特黑體"/>
                <a:ea typeface="王漢宗特黑體"/>
                <a:cs typeface="王漢宗特黑體"/>
                <a:sym typeface="王漢宗特黑體"/>
              </a:rPr>
              <a:t>:</a:t>
            </a:r>
          </a:p>
        </p:txBody>
      </p:sp>
      <p:sp>
        <p:nvSpPr>
          <p:cNvPr id="23" name="Freeform 23"/>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24" name="TextBox 24"/>
          <p:cNvSpPr txBox="1"/>
          <p:nvPr/>
        </p:nvSpPr>
        <p:spPr>
          <a:xfrm>
            <a:off x="16961153" y="9085339"/>
            <a:ext cx="1410546" cy="1023357"/>
          </a:xfrm>
          <a:prstGeom prst="rect">
            <a:avLst/>
          </a:prstGeom>
        </p:spPr>
        <p:txBody>
          <a:bodyPr lIns="0" tIns="0" rIns="0" bIns="0" rtlCol="0" anchor="t">
            <a:spAutoFit/>
          </a:bodyPr>
          <a:lstStyle/>
          <a:p>
            <a:pPr algn="ctr">
              <a:lnSpc>
                <a:spcPts val="8399"/>
              </a:lnSpc>
              <a:spcBef>
                <a:spcPct val="0"/>
              </a:spcBef>
            </a:pPr>
            <a:r>
              <a:rPr lang="en-US" sz="6999" dirty="0">
                <a:solidFill>
                  <a:srgbClr val="505050"/>
                </a:solidFill>
                <a:latin typeface="可画标题黑-HK"/>
                <a:ea typeface="可画标题黑-HK"/>
                <a:cs typeface="可画标题黑-HK"/>
                <a:sym typeface="可画标题黑-HK"/>
              </a:rPr>
              <a:t>12</a:t>
            </a:r>
          </a:p>
        </p:txBody>
      </p:sp>
      <p:sp>
        <p:nvSpPr>
          <p:cNvPr id="25" name="TextBox 25"/>
          <p:cNvSpPr txBox="1"/>
          <p:nvPr/>
        </p:nvSpPr>
        <p:spPr>
          <a:xfrm>
            <a:off x="1695799" y="2321201"/>
            <a:ext cx="14908538" cy="798195"/>
          </a:xfrm>
          <a:prstGeom prst="rect">
            <a:avLst/>
          </a:prstGeom>
        </p:spPr>
        <p:txBody>
          <a:bodyPr lIns="0" tIns="0" rIns="0" bIns="0" rtlCol="0" anchor="t">
            <a:spAutoFit/>
          </a:bodyPr>
          <a:lstStyle/>
          <a:p>
            <a:pPr algn="ctr">
              <a:lnSpc>
                <a:spcPts val="5880"/>
              </a:lnSpc>
              <a:spcBef>
                <a:spcPct val="0"/>
              </a:spcBef>
            </a:pPr>
            <a:r>
              <a:rPr lang="en-US" sz="4200" dirty="0">
                <a:solidFill>
                  <a:srgbClr val="000000"/>
                </a:solidFill>
                <a:latin typeface="王漢宗特黑體"/>
                <a:ea typeface="王漢宗特黑體"/>
                <a:cs typeface="王漢宗特黑體"/>
                <a:sym typeface="王漢宗特黑體"/>
              </a:rPr>
              <a:t>1.藉由</a:t>
            </a:r>
            <a:r>
              <a:rPr lang="en-US" sz="4200" dirty="0">
                <a:solidFill>
                  <a:srgbClr val="FF0000"/>
                </a:solidFill>
                <a:latin typeface="王漢宗特黑體"/>
                <a:ea typeface="王漢宗特黑體"/>
                <a:cs typeface="王漢宗特黑體"/>
                <a:sym typeface="王漢宗特黑體"/>
              </a:rPr>
              <a:t>手勢辨識</a:t>
            </a:r>
            <a:r>
              <a:rPr lang="en-US" sz="4200" dirty="0">
                <a:solidFill>
                  <a:srgbClr val="000000"/>
                </a:solidFill>
                <a:latin typeface="王漢宗特黑體"/>
                <a:ea typeface="王漢宗特黑體"/>
                <a:cs typeface="王漢宗特黑體"/>
                <a:sym typeface="王漢宗特黑體"/>
              </a:rPr>
              <a:t>創造出有趣好玩的成語互動遊戲來提升學生興趣</a:t>
            </a:r>
          </a:p>
        </p:txBody>
      </p:sp>
      <p:sp>
        <p:nvSpPr>
          <p:cNvPr id="26" name="TextBox 26"/>
          <p:cNvSpPr txBox="1"/>
          <p:nvPr/>
        </p:nvSpPr>
        <p:spPr>
          <a:xfrm>
            <a:off x="1603830" y="5961896"/>
            <a:ext cx="15080337" cy="696088"/>
          </a:xfrm>
          <a:prstGeom prst="rect">
            <a:avLst/>
          </a:prstGeom>
        </p:spPr>
        <p:txBody>
          <a:bodyPr wrap="square" lIns="0" tIns="0" rIns="0" bIns="0" rtlCol="0" anchor="t">
            <a:spAutoFit/>
          </a:bodyPr>
          <a:lstStyle/>
          <a:p>
            <a:pPr algn="ctr">
              <a:lnSpc>
                <a:spcPts val="5880"/>
              </a:lnSpc>
              <a:spcBef>
                <a:spcPct val="0"/>
              </a:spcBef>
            </a:pPr>
            <a:r>
              <a:rPr lang="en-US" sz="4200" dirty="0">
                <a:solidFill>
                  <a:srgbClr val="000000"/>
                </a:solidFill>
                <a:latin typeface="王漢宗特黑體"/>
                <a:ea typeface="王漢宗特黑體"/>
                <a:cs typeface="王漢宗特黑體"/>
                <a:sym typeface="王漢宗特黑體"/>
              </a:rPr>
              <a:t>3.利用Dongle以及NPU等工具來降低遊戲整體耗能並且</a:t>
            </a:r>
            <a:r>
              <a:rPr lang="en-US" sz="4200" dirty="0">
                <a:solidFill>
                  <a:srgbClr val="FF0000"/>
                </a:solidFill>
                <a:latin typeface="王漢宗特黑體"/>
                <a:ea typeface="王漢宗特黑體"/>
                <a:cs typeface="王漢宗特黑體"/>
                <a:sym typeface="王漢宗特黑體"/>
              </a:rPr>
              <a:t>提升效率</a:t>
            </a:r>
          </a:p>
        </p:txBody>
      </p:sp>
      <p:sp>
        <p:nvSpPr>
          <p:cNvPr id="27" name="TextBox 27"/>
          <p:cNvSpPr txBox="1"/>
          <p:nvPr/>
        </p:nvSpPr>
        <p:spPr>
          <a:xfrm>
            <a:off x="1683603" y="4152900"/>
            <a:ext cx="14862683" cy="696088"/>
          </a:xfrm>
          <a:prstGeom prst="rect">
            <a:avLst/>
          </a:prstGeom>
        </p:spPr>
        <p:txBody>
          <a:bodyPr wrap="square" lIns="0" tIns="0" rIns="0" bIns="0" rtlCol="0" anchor="t">
            <a:spAutoFit/>
          </a:bodyPr>
          <a:lstStyle/>
          <a:p>
            <a:pPr algn="ctr">
              <a:lnSpc>
                <a:spcPts val="5880"/>
              </a:lnSpc>
              <a:spcBef>
                <a:spcPct val="0"/>
              </a:spcBef>
            </a:pPr>
            <a:r>
              <a:rPr lang="en-US" sz="4200" dirty="0">
                <a:solidFill>
                  <a:srgbClr val="000000"/>
                </a:solidFill>
                <a:latin typeface="王漢宗特黑體"/>
                <a:ea typeface="王漢宗特黑體"/>
                <a:cs typeface="王漢宗特黑體"/>
                <a:sym typeface="王漢宗特黑體"/>
              </a:rPr>
              <a:t>2.可以在課堂上讓學生共同參與遊戲增加</a:t>
            </a:r>
            <a:r>
              <a:rPr lang="en-US" sz="4200" dirty="0">
                <a:solidFill>
                  <a:srgbClr val="FF0000"/>
                </a:solidFill>
                <a:latin typeface="王漢宗特黑體"/>
                <a:ea typeface="王漢宗特黑體"/>
                <a:cs typeface="王漢宗特黑體"/>
                <a:sym typeface="王漢宗特黑體"/>
              </a:rPr>
              <a:t>互動體驗感</a:t>
            </a:r>
            <a:r>
              <a:rPr lang="en-US" sz="4200" dirty="0">
                <a:solidFill>
                  <a:srgbClr val="000000"/>
                </a:solidFill>
                <a:latin typeface="王漢宗特黑體"/>
                <a:ea typeface="王漢宗特黑體"/>
                <a:cs typeface="王漢宗特黑體"/>
                <a:sym typeface="王漢宗特黑體"/>
              </a:rPr>
              <a:t>與</a:t>
            </a:r>
            <a:r>
              <a:rPr lang="en-US" sz="4200" dirty="0">
                <a:solidFill>
                  <a:srgbClr val="FF0000"/>
                </a:solidFill>
                <a:latin typeface="王漢宗特黑體"/>
                <a:ea typeface="王漢宗特黑體"/>
                <a:cs typeface="王漢宗特黑體"/>
                <a:sym typeface="王漢宗特黑體"/>
              </a:rPr>
              <a:t>學習動力</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sp>
        <p:nvSpPr>
          <p:cNvPr id="2" name="Freeform 2"/>
          <p:cNvSpPr/>
          <p:nvPr/>
        </p:nvSpPr>
        <p:spPr>
          <a:xfrm>
            <a:off x="-2044972" y="-2019300"/>
            <a:ext cx="6147343" cy="6062817"/>
          </a:xfrm>
          <a:custGeom>
            <a:avLst/>
            <a:gdLst/>
            <a:ahLst/>
            <a:cxnLst/>
            <a:rect l="l" t="t" r="r" b="b"/>
            <a:pathLst>
              <a:path w="6147343" h="6062817">
                <a:moveTo>
                  <a:pt x="0" y="0"/>
                </a:moveTo>
                <a:lnTo>
                  <a:pt x="6147342" y="0"/>
                </a:lnTo>
                <a:lnTo>
                  <a:pt x="6147342" y="6062816"/>
                </a:lnTo>
                <a:lnTo>
                  <a:pt x="0" y="6062816"/>
                </a:lnTo>
                <a:lnTo>
                  <a:pt x="0" y="0"/>
                </a:lnTo>
                <a:close/>
              </a:path>
            </a:pathLst>
          </a:custGeom>
          <a:blipFill>
            <a:blip r:embed="rId3">
              <a:alphaModFix amt="70000"/>
              <a:extLst>
                <a:ext uri="{96DAC541-7B7A-43D3-8B79-37D633B846F1}">
                  <asvg:svgBlip xmlns:asvg="http://schemas.microsoft.com/office/drawing/2016/SVG/main" xmlns="" r:embed="rId4"/>
                </a:ext>
              </a:extLst>
            </a:blip>
            <a:stretch>
              <a:fillRect/>
            </a:stretch>
          </a:blipFill>
        </p:spPr>
      </p:sp>
      <p:sp>
        <p:nvSpPr>
          <p:cNvPr id="3" name="Freeform 3"/>
          <p:cNvSpPr/>
          <p:nvPr/>
        </p:nvSpPr>
        <p:spPr>
          <a:xfrm>
            <a:off x="15608073" y="6520330"/>
            <a:ext cx="5359854" cy="5359854"/>
          </a:xfrm>
          <a:custGeom>
            <a:avLst/>
            <a:gdLst/>
            <a:ahLst/>
            <a:cxnLst/>
            <a:rect l="l" t="t" r="r" b="b"/>
            <a:pathLst>
              <a:path w="5359854" h="5359854">
                <a:moveTo>
                  <a:pt x="0" y="0"/>
                </a:moveTo>
                <a:lnTo>
                  <a:pt x="5359854" y="0"/>
                </a:lnTo>
                <a:lnTo>
                  <a:pt x="5359854" y="5359853"/>
                </a:lnTo>
                <a:lnTo>
                  <a:pt x="0" y="5359853"/>
                </a:lnTo>
                <a:lnTo>
                  <a:pt x="0" y="0"/>
                </a:lnTo>
                <a:close/>
              </a:path>
            </a:pathLst>
          </a:custGeom>
          <a:blipFill>
            <a:blip r:embed="rId5">
              <a:alphaModFix amt="70000"/>
              <a:extLst>
                <a:ext uri="{96DAC541-7B7A-43D3-8B79-37D633B846F1}">
                  <asvg:svgBlip xmlns:asvg="http://schemas.microsoft.com/office/drawing/2016/SVG/main" xmlns="" r:embed="rId6"/>
                </a:ext>
              </a:extLst>
            </a:blip>
            <a:stretch>
              <a:fillRect/>
            </a:stretch>
          </a:blipFill>
        </p:spPr>
      </p:sp>
      <p:sp>
        <p:nvSpPr>
          <p:cNvPr id="4" name="AutoShape 4"/>
          <p:cNvSpPr/>
          <p:nvPr/>
        </p:nvSpPr>
        <p:spPr>
          <a:xfrm>
            <a:off x="5601905" y="5937568"/>
            <a:ext cx="7084191" cy="0"/>
          </a:xfrm>
          <a:prstGeom prst="line">
            <a:avLst/>
          </a:prstGeom>
          <a:ln w="9525" cap="flat">
            <a:solidFill>
              <a:srgbClr val="505050"/>
            </a:solidFill>
            <a:prstDash val="solid"/>
            <a:headEnd type="none" w="sm" len="sm"/>
            <a:tailEnd type="none" w="sm" len="sm"/>
          </a:ln>
        </p:spPr>
      </p:sp>
      <p:sp>
        <p:nvSpPr>
          <p:cNvPr id="5" name="TextBox 5"/>
          <p:cNvSpPr txBox="1"/>
          <p:nvPr/>
        </p:nvSpPr>
        <p:spPr>
          <a:xfrm>
            <a:off x="3074703" y="4535170"/>
            <a:ext cx="12138595" cy="1397636"/>
          </a:xfrm>
          <a:prstGeom prst="rect">
            <a:avLst/>
          </a:prstGeom>
        </p:spPr>
        <p:txBody>
          <a:bodyPr lIns="0" tIns="0" rIns="0" bIns="0" rtlCol="0" anchor="t">
            <a:spAutoFit/>
          </a:bodyPr>
          <a:lstStyle/>
          <a:p>
            <a:pPr algn="ctr">
              <a:lnSpc>
                <a:spcPts val="10400"/>
              </a:lnSpc>
            </a:pPr>
            <a:r>
              <a:rPr lang="en-US" sz="10400">
                <a:solidFill>
                  <a:srgbClr val="505050"/>
                </a:solidFill>
                <a:latin typeface="可画标题黑-HK"/>
                <a:ea typeface="可画标题黑-HK"/>
                <a:cs typeface="可画标题黑-HK"/>
                <a:sym typeface="可画标题黑-HK"/>
              </a:rPr>
              <a:t>謝謝聆聽</a:t>
            </a:r>
          </a:p>
        </p:txBody>
      </p:sp>
      <p:sp>
        <p:nvSpPr>
          <p:cNvPr id="6" name="Freeform 6"/>
          <p:cNvSpPr/>
          <p:nvPr/>
        </p:nvSpPr>
        <p:spPr>
          <a:xfrm>
            <a:off x="3202259" y="6792809"/>
            <a:ext cx="900112" cy="900112"/>
          </a:xfrm>
          <a:custGeom>
            <a:avLst/>
            <a:gdLst/>
            <a:ahLst/>
            <a:cxnLst/>
            <a:rect l="l" t="t" r="r" b="b"/>
            <a:pathLst>
              <a:path w="900112" h="900112">
                <a:moveTo>
                  <a:pt x="0" y="0"/>
                </a:moveTo>
                <a:lnTo>
                  <a:pt x="900112" y="0"/>
                </a:lnTo>
                <a:lnTo>
                  <a:pt x="900112" y="900112"/>
                </a:lnTo>
                <a:lnTo>
                  <a:pt x="0" y="900112"/>
                </a:lnTo>
                <a:lnTo>
                  <a:pt x="0" y="0"/>
                </a:lnTo>
                <a:close/>
              </a:path>
            </a:pathLst>
          </a:custGeom>
          <a:blipFill>
            <a:blip r:embed="rId7">
              <a:alphaModFix amt="70000"/>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3678760" y="2123595"/>
            <a:ext cx="1174651" cy="681297"/>
          </a:xfrm>
          <a:custGeom>
            <a:avLst/>
            <a:gdLst/>
            <a:ahLst/>
            <a:cxnLst/>
            <a:rect l="l" t="t" r="r" b="b"/>
            <a:pathLst>
              <a:path w="1174651" h="681297">
                <a:moveTo>
                  <a:pt x="0" y="0"/>
                </a:moveTo>
                <a:lnTo>
                  <a:pt x="1174651" y="0"/>
                </a:lnTo>
                <a:lnTo>
                  <a:pt x="1174651" y="681297"/>
                </a:lnTo>
                <a:lnTo>
                  <a:pt x="0" y="681297"/>
                </a:lnTo>
                <a:lnTo>
                  <a:pt x="0" y="0"/>
                </a:lnTo>
                <a:close/>
              </a:path>
            </a:pathLst>
          </a:custGeom>
          <a:blipFill>
            <a:blip r:embed="rId9">
              <a:alphaModFix amt="70000"/>
              <a:extLst>
                <a:ext uri="{96DAC541-7B7A-43D3-8B79-37D633B846F1}">
                  <asvg:svgBlip xmlns:asvg="http://schemas.microsoft.com/office/drawing/2016/SVG/main" xmlns="" r:embed="rId10"/>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sp>
        <p:nvSpPr>
          <p:cNvPr id="2" name="Freeform 2"/>
          <p:cNvSpPr/>
          <p:nvPr/>
        </p:nvSpPr>
        <p:spPr>
          <a:xfrm>
            <a:off x="11519251" y="-3824563"/>
            <a:ext cx="9401175" cy="9401175"/>
          </a:xfrm>
          <a:custGeom>
            <a:avLst/>
            <a:gdLst/>
            <a:ahLst/>
            <a:cxnLst/>
            <a:rect l="l" t="t" r="r" b="b"/>
            <a:pathLst>
              <a:path w="9401175" h="9401175">
                <a:moveTo>
                  <a:pt x="0" y="0"/>
                </a:moveTo>
                <a:lnTo>
                  <a:pt x="9401175" y="0"/>
                </a:lnTo>
                <a:lnTo>
                  <a:pt x="9401175" y="9401175"/>
                </a:lnTo>
                <a:lnTo>
                  <a:pt x="0" y="9401175"/>
                </a:lnTo>
                <a:lnTo>
                  <a:pt x="0" y="0"/>
                </a:lnTo>
                <a:close/>
              </a:path>
            </a:pathLst>
          </a:custGeom>
          <a:blipFill>
            <a:blip r:embed="rId3">
              <a:alphaModFix amt="70000"/>
              <a:extLst>
                <a:ext uri="{96DAC541-7B7A-43D3-8B79-37D633B846F1}">
                  <asvg:svgBlip xmlns:asvg="http://schemas.microsoft.com/office/drawing/2016/SVG/main" xmlns="" r:embed="rId4"/>
                </a:ext>
              </a:extLst>
            </a:blip>
            <a:stretch>
              <a:fillRect/>
            </a:stretch>
          </a:blipFill>
        </p:spPr>
      </p:sp>
      <p:sp>
        <p:nvSpPr>
          <p:cNvPr id="3" name="AutoShape 3"/>
          <p:cNvSpPr/>
          <p:nvPr/>
        </p:nvSpPr>
        <p:spPr>
          <a:xfrm flipV="1">
            <a:off x="-1781727" y="5832331"/>
            <a:ext cx="20077227" cy="0"/>
          </a:xfrm>
          <a:prstGeom prst="line">
            <a:avLst/>
          </a:prstGeom>
          <a:ln w="361950" cap="flat">
            <a:solidFill>
              <a:srgbClr val="DE9552"/>
            </a:solidFill>
            <a:prstDash val="solid"/>
            <a:headEnd type="arrow" w="med" len="sm"/>
            <a:tailEnd type="arrow" w="med" len="sm"/>
          </a:ln>
        </p:spPr>
      </p:sp>
      <p:grpSp>
        <p:nvGrpSpPr>
          <p:cNvPr id="4" name="Group 4"/>
          <p:cNvGrpSpPr/>
          <p:nvPr/>
        </p:nvGrpSpPr>
        <p:grpSpPr>
          <a:xfrm>
            <a:off x="11743942" y="1981878"/>
            <a:ext cx="5054975" cy="7886479"/>
            <a:chOff x="0" y="0"/>
            <a:chExt cx="1209117" cy="1886394"/>
          </a:xfrm>
        </p:grpSpPr>
        <p:sp>
          <p:nvSpPr>
            <p:cNvPr id="5" name="Freeform 5"/>
            <p:cNvSpPr/>
            <p:nvPr/>
          </p:nvSpPr>
          <p:spPr>
            <a:xfrm>
              <a:off x="0" y="0"/>
              <a:ext cx="1209117" cy="1886394"/>
            </a:xfrm>
            <a:custGeom>
              <a:avLst/>
              <a:gdLst/>
              <a:ahLst/>
              <a:cxnLst/>
              <a:rect l="l" t="t" r="r" b="b"/>
              <a:pathLst>
                <a:path w="1209117" h="1886394">
                  <a:moveTo>
                    <a:pt x="1084657" y="1886394"/>
                  </a:moveTo>
                  <a:lnTo>
                    <a:pt x="124460" y="1886394"/>
                  </a:lnTo>
                  <a:cubicBezTo>
                    <a:pt x="55880" y="1886394"/>
                    <a:pt x="0" y="1830514"/>
                    <a:pt x="0" y="1761934"/>
                  </a:cubicBezTo>
                  <a:lnTo>
                    <a:pt x="0" y="124460"/>
                  </a:lnTo>
                  <a:cubicBezTo>
                    <a:pt x="0" y="55880"/>
                    <a:pt x="55880" y="0"/>
                    <a:pt x="124460" y="0"/>
                  </a:cubicBezTo>
                  <a:lnTo>
                    <a:pt x="1084657" y="0"/>
                  </a:lnTo>
                  <a:cubicBezTo>
                    <a:pt x="1153237" y="0"/>
                    <a:pt x="1209117" y="55880"/>
                    <a:pt x="1209117" y="124460"/>
                  </a:cubicBezTo>
                  <a:lnTo>
                    <a:pt x="1209117" y="1761934"/>
                  </a:lnTo>
                  <a:cubicBezTo>
                    <a:pt x="1209117" y="1830514"/>
                    <a:pt x="1153237" y="1886394"/>
                    <a:pt x="1084657" y="1886394"/>
                  </a:cubicBezTo>
                  <a:close/>
                </a:path>
              </a:pathLst>
            </a:custGeom>
            <a:solidFill>
              <a:srgbClr val="FFFFFF"/>
            </a:solidFill>
          </p:spPr>
        </p:sp>
      </p:grpSp>
      <p:grpSp>
        <p:nvGrpSpPr>
          <p:cNvPr id="6" name="Group 6"/>
          <p:cNvGrpSpPr/>
          <p:nvPr/>
        </p:nvGrpSpPr>
        <p:grpSpPr>
          <a:xfrm>
            <a:off x="5992078" y="3554476"/>
            <a:ext cx="5054975" cy="4741282"/>
            <a:chOff x="0" y="0"/>
            <a:chExt cx="1209117" cy="1134083"/>
          </a:xfrm>
        </p:grpSpPr>
        <p:sp>
          <p:nvSpPr>
            <p:cNvPr id="7" name="Freeform 7"/>
            <p:cNvSpPr/>
            <p:nvPr/>
          </p:nvSpPr>
          <p:spPr>
            <a:xfrm>
              <a:off x="0" y="0"/>
              <a:ext cx="1209117" cy="1134084"/>
            </a:xfrm>
            <a:custGeom>
              <a:avLst/>
              <a:gdLst/>
              <a:ahLst/>
              <a:cxnLst/>
              <a:rect l="l" t="t" r="r" b="b"/>
              <a:pathLst>
                <a:path w="1209117" h="1134084">
                  <a:moveTo>
                    <a:pt x="1084657" y="1134083"/>
                  </a:moveTo>
                  <a:lnTo>
                    <a:pt x="124460" y="1134083"/>
                  </a:lnTo>
                  <a:cubicBezTo>
                    <a:pt x="55880" y="1134083"/>
                    <a:pt x="0" y="1078203"/>
                    <a:pt x="0" y="1009623"/>
                  </a:cubicBezTo>
                  <a:lnTo>
                    <a:pt x="0" y="124460"/>
                  </a:lnTo>
                  <a:cubicBezTo>
                    <a:pt x="0" y="55880"/>
                    <a:pt x="55880" y="0"/>
                    <a:pt x="124460" y="0"/>
                  </a:cubicBezTo>
                  <a:lnTo>
                    <a:pt x="1084657" y="0"/>
                  </a:lnTo>
                  <a:cubicBezTo>
                    <a:pt x="1153237" y="0"/>
                    <a:pt x="1209117" y="55880"/>
                    <a:pt x="1209117" y="124460"/>
                  </a:cubicBezTo>
                  <a:lnTo>
                    <a:pt x="1209117" y="1009624"/>
                  </a:lnTo>
                  <a:cubicBezTo>
                    <a:pt x="1209117" y="1078203"/>
                    <a:pt x="1153237" y="1134084"/>
                    <a:pt x="1084657" y="1134084"/>
                  </a:cubicBezTo>
                  <a:close/>
                </a:path>
              </a:pathLst>
            </a:custGeom>
            <a:solidFill>
              <a:srgbClr val="E07676"/>
            </a:solidFill>
          </p:spPr>
        </p:sp>
      </p:grpSp>
      <p:grpSp>
        <p:nvGrpSpPr>
          <p:cNvPr id="8" name="Group 8"/>
          <p:cNvGrpSpPr/>
          <p:nvPr/>
        </p:nvGrpSpPr>
        <p:grpSpPr>
          <a:xfrm>
            <a:off x="235602" y="1981878"/>
            <a:ext cx="5054975" cy="7886479"/>
            <a:chOff x="0" y="0"/>
            <a:chExt cx="1209117" cy="1886394"/>
          </a:xfrm>
        </p:grpSpPr>
        <p:sp>
          <p:nvSpPr>
            <p:cNvPr id="9" name="Freeform 9"/>
            <p:cNvSpPr/>
            <p:nvPr/>
          </p:nvSpPr>
          <p:spPr>
            <a:xfrm>
              <a:off x="0" y="0"/>
              <a:ext cx="1209117" cy="1886394"/>
            </a:xfrm>
            <a:custGeom>
              <a:avLst/>
              <a:gdLst/>
              <a:ahLst/>
              <a:cxnLst/>
              <a:rect l="l" t="t" r="r" b="b"/>
              <a:pathLst>
                <a:path w="1209117" h="1886394">
                  <a:moveTo>
                    <a:pt x="1084657" y="1886394"/>
                  </a:moveTo>
                  <a:lnTo>
                    <a:pt x="124460" y="1886394"/>
                  </a:lnTo>
                  <a:cubicBezTo>
                    <a:pt x="55880" y="1886394"/>
                    <a:pt x="0" y="1830514"/>
                    <a:pt x="0" y="1761934"/>
                  </a:cubicBezTo>
                  <a:lnTo>
                    <a:pt x="0" y="124460"/>
                  </a:lnTo>
                  <a:cubicBezTo>
                    <a:pt x="0" y="55880"/>
                    <a:pt x="55880" y="0"/>
                    <a:pt x="124460" y="0"/>
                  </a:cubicBezTo>
                  <a:lnTo>
                    <a:pt x="1084657" y="0"/>
                  </a:lnTo>
                  <a:cubicBezTo>
                    <a:pt x="1153237" y="0"/>
                    <a:pt x="1209117" y="55880"/>
                    <a:pt x="1209117" y="124460"/>
                  </a:cubicBezTo>
                  <a:lnTo>
                    <a:pt x="1209117" y="1761934"/>
                  </a:lnTo>
                  <a:cubicBezTo>
                    <a:pt x="1209117" y="1830514"/>
                    <a:pt x="1153237" y="1886394"/>
                    <a:pt x="1084657" y="1886394"/>
                  </a:cubicBezTo>
                  <a:close/>
                </a:path>
              </a:pathLst>
            </a:custGeom>
            <a:solidFill>
              <a:srgbClr val="FFFFFF"/>
            </a:solidFill>
          </p:spPr>
        </p:sp>
      </p:grpSp>
      <p:sp>
        <p:nvSpPr>
          <p:cNvPr id="10" name="Freeform 10"/>
          <p:cNvSpPr/>
          <p:nvPr/>
        </p:nvSpPr>
        <p:spPr>
          <a:xfrm rot="2479833">
            <a:off x="9630179" y="3083370"/>
            <a:ext cx="2260625" cy="1199073"/>
          </a:xfrm>
          <a:custGeom>
            <a:avLst/>
            <a:gdLst/>
            <a:ahLst/>
            <a:cxnLst/>
            <a:rect l="l" t="t" r="r" b="b"/>
            <a:pathLst>
              <a:path w="2260625" h="1199073">
                <a:moveTo>
                  <a:pt x="0" y="0"/>
                </a:moveTo>
                <a:lnTo>
                  <a:pt x="2260624" y="0"/>
                </a:lnTo>
                <a:lnTo>
                  <a:pt x="2260624" y="1199073"/>
                </a:lnTo>
                <a:lnTo>
                  <a:pt x="0" y="119907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1" name="Freeform 11"/>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12" name="Freeform 12"/>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13" name="Freeform 13"/>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14" name="TextBox 14"/>
          <p:cNvSpPr txBox="1"/>
          <p:nvPr/>
        </p:nvSpPr>
        <p:spPr>
          <a:xfrm>
            <a:off x="76200" y="866499"/>
            <a:ext cx="4183998"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研究目的與動機</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5" name="TextBox 15"/>
          <p:cNvSpPr txBox="1"/>
          <p:nvPr/>
        </p:nvSpPr>
        <p:spPr>
          <a:xfrm>
            <a:off x="17008778" y="9085339"/>
            <a:ext cx="1410546" cy="1066800"/>
          </a:xfrm>
          <a:prstGeom prst="rect">
            <a:avLst/>
          </a:prstGeom>
        </p:spPr>
        <p:txBody>
          <a:bodyPr lIns="0" tIns="0" rIns="0" bIns="0" rtlCol="0" anchor="t">
            <a:spAutoFit/>
          </a:bodyPr>
          <a:lstStyle/>
          <a:p>
            <a:pPr algn="ctr">
              <a:lnSpc>
                <a:spcPts val="8399"/>
              </a:lnSpc>
              <a:spcBef>
                <a:spcPct val="0"/>
              </a:spcBef>
            </a:pPr>
            <a:r>
              <a:rPr lang="en-US" sz="6999">
                <a:solidFill>
                  <a:srgbClr val="505050"/>
                </a:solidFill>
                <a:latin typeface="可画标题黑-HK"/>
                <a:ea typeface="可画标题黑-HK"/>
                <a:cs typeface="可画标题黑-HK"/>
                <a:sym typeface="可画标题黑-HK"/>
              </a:rPr>
              <a:t>1</a:t>
            </a:r>
          </a:p>
        </p:txBody>
      </p:sp>
      <p:sp>
        <p:nvSpPr>
          <p:cNvPr id="16" name="TextBox 16"/>
          <p:cNvSpPr txBox="1"/>
          <p:nvPr/>
        </p:nvSpPr>
        <p:spPr>
          <a:xfrm>
            <a:off x="1843171" y="2784331"/>
            <a:ext cx="1839835" cy="936603"/>
          </a:xfrm>
          <a:prstGeom prst="rect">
            <a:avLst/>
          </a:prstGeom>
        </p:spPr>
        <p:txBody>
          <a:bodyPr wrap="square" lIns="0" tIns="0" rIns="0" bIns="0" rtlCol="0" anchor="t">
            <a:spAutoFit/>
          </a:bodyPr>
          <a:lstStyle/>
          <a:p>
            <a:pPr algn="ctr">
              <a:lnSpc>
                <a:spcPts val="7679"/>
              </a:lnSpc>
              <a:spcBef>
                <a:spcPct val="0"/>
              </a:spcBef>
            </a:pPr>
            <a:r>
              <a:rPr lang="en-US" sz="6399" dirty="0" err="1">
                <a:solidFill>
                  <a:srgbClr val="000000"/>
                </a:solidFill>
                <a:latin typeface="王漢宗特黑體"/>
                <a:ea typeface="王漢宗特黑體"/>
                <a:cs typeface="王漢宗特黑體"/>
                <a:sym typeface="王漢宗特黑體"/>
              </a:rPr>
              <a:t>前言</a:t>
            </a:r>
            <a:endParaRPr lang="en-US" sz="6399" dirty="0">
              <a:solidFill>
                <a:srgbClr val="000000"/>
              </a:solidFill>
              <a:latin typeface="王漢宗特黑體"/>
              <a:ea typeface="王漢宗特黑體"/>
              <a:cs typeface="王漢宗特黑體"/>
              <a:sym typeface="王漢宗特黑體"/>
            </a:endParaRPr>
          </a:p>
        </p:txBody>
      </p:sp>
      <p:sp>
        <p:nvSpPr>
          <p:cNvPr id="17" name="TextBox 17"/>
          <p:cNvSpPr txBox="1"/>
          <p:nvPr/>
        </p:nvSpPr>
        <p:spPr>
          <a:xfrm>
            <a:off x="6466334" y="5222731"/>
            <a:ext cx="4106461" cy="936603"/>
          </a:xfrm>
          <a:prstGeom prst="rect">
            <a:avLst/>
          </a:prstGeom>
        </p:spPr>
        <p:txBody>
          <a:bodyPr wrap="square" lIns="0" tIns="0" rIns="0" bIns="0" rtlCol="0" anchor="t">
            <a:spAutoFit/>
          </a:bodyPr>
          <a:lstStyle/>
          <a:p>
            <a:pPr algn="ctr">
              <a:lnSpc>
                <a:spcPts val="7679"/>
              </a:lnSpc>
              <a:spcBef>
                <a:spcPct val="0"/>
              </a:spcBef>
            </a:pPr>
            <a:r>
              <a:rPr lang="en-US" sz="6399" dirty="0" err="1">
                <a:solidFill>
                  <a:srgbClr val="FFFFFF"/>
                </a:solidFill>
                <a:latin typeface="王漢宗特黑體"/>
                <a:ea typeface="王漢宗特黑體"/>
                <a:cs typeface="王漢宗特黑體"/>
                <a:sym typeface="王漢宗特黑體"/>
              </a:rPr>
              <a:t>猜成語遊戲</a:t>
            </a:r>
            <a:endParaRPr lang="en-US" sz="6399" dirty="0">
              <a:solidFill>
                <a:srgbClr val="FFFFFF"/>
              </a:solidFill>
              <a:latin typeface="王漢宗特黑體"/>
              <a:ea typeface="王漢宗特黑體"/>
              <a:cs typeface="王漢宗特黑體"/>
              <a:sym typeface="王漢宗特黑體"/>
            </a:endParaRPr>
          </a:p>
        </p:txBody>
      </p:sp>
      <p:sp>
        <p:nvSpPr>
          <p:cNvPr id="18" name="TextBox 18"/>
          <p:cNvSpPr txBox="1"/>
          <p:nvPr/>
        </p:nvSpPr>
        <p:spPr>
          <a:xfrm>
            <a:off x="12593393" y="2784331"/>
            <a:ext cx="3356071" cy="936603"/>
          </a:xfrm>
          <a:prstGeom prst="rect">
            <a:avLst/>
          </a:prstGeom>
        </p:spPr>
        <p:txBody>
          <a:bodyPr wrap="square" lIns="0" tIns="0" rIns="0" bIns="0" rtlCol="0" anchor="t">
            <a:spAutoFit/>
          </a:bodyPr>
          <a:lstStyle/>
          <a:p>
            <a:pPr algn="ctr">
              <a:lnSpc>
                <a:spcPts val="7679"/>
              </a:lnSpc>
              <a:spcBef>
                <a:spcPct val="0"/>
              </a:spcBef>
            </a:pPr>
            <a:r>
              <a:rPr lang="en-US" sz="6399" dirty="0" err="1">
                <a:solidFill>
                  <a:srgbClr val="000000"/>
                </a:solidFill>
                <a:latin typeface="王漢宗特黑體"/>
                <a:ea typeface="王漢宗特黑體"/>
                <a:cs typeface="王漢宗特黑體"/>
                <a:sym typeface="王漢宗特黑體"/>
              </a:rPr>
              <a:t>研究目的</a:t>
            </a:r>
            <a:endParaRPr lang="en-US" sz="6399" dirty="0">
              <a:solidFill>
                <a:srgbClr val="000000"/>
              </a:solidFill>
              <a:latin typeface="王漢宗特黑體"/>
              <a:ea typeface="王漢宗特黑體"/>
              <a:cs typeface="王漢宗特黑體"/>
              <a:sym typeface="王漢宗特黑體"/>
            </a:endParaRPr>
          </a:p>
        </p:txBody>
      </p:sp>
      <p:sp>
        <p:nvSpPr>
          <p:cNvPr id="19" name="TextBox 19"/>
          <p:cNvSpPr txBox="1"/>
          <p:nvPr/>
        </p:nvSpPr>
        <p:spPr>
          <a:xfrm>
            <a:off x="493184" y="4589695"/>
            <a:ext cx="4539811" cy="2166020"/>
          </a:xfrm>
          <a:prstGeom prst="rect">
            <a:avLst/>
          </a:prstGeom>
        </p:spPr>
        <p:txBody>
          <a:bodyPr lIns="0" tIns="0" rIns="0" bIns="0" rtlCol="0" anchor="t">
            <a:spAutoFit/>
          </a:bodyPr>
          <a:lstStyle/>
          <a:p>
            <a:pPr algn="just">
              <a:lnSpc>
                <a:spcPts val="8884"/>
              </a:lnSpc>
            </a:pPr>
            <a:r>
              <a:rPr lang="en-US" sz="3553" dirty="0" err="1">
                <a:solidFill>
                  <a:srgbClr val="000000"/>
                </a:solidFill>
                <a:latin typeface="王漢宗特黑體"/>
                <a:ea typeface="王漢宗特黑體"/>
                <a:cs typeface="王漢宗特黑體"/>
                <a:sym typeface="王漢宗特黑體"/>
              </a:rPr>
              <a:t>背誦成語造成</a:t>
            </a:r>
            <a:r>
              <a:rPr lang="en-US" sz="3553" dirty="0" err="1">
                <a:solidFill>
                  <a:srgbClr val="FF0000"/>
                </a:solidFill>
                <a:latin typeface="王漢宗特黑體"/>
                <a:ea typeface="王漢宗特黑體"/>
                <a:cs typeface="王漢宗特黑體"/>
                <a:sym typeface="王漢宗特黑體"/>
              </a:rPr>
              <a:t>學習成效不佳</a:t>
            </a:r>
            <a:endParaRPr lang="en-US" sz="3553" dirty="0">
              <a:solidFill>
                <a:srgbClr val="FF0000"/>
              </a:solidFill>
              <a:latin typeface="王漢宗特黑體"/>
              <a:ea typeface="王漢宗特黑體"/>
              <a:cs typeface="王漢宗特黑體"/>
              <a:sym typeface="王漢宗特黑體"/>
            </a:endParaRPr>
          </a:p>
        </p:txBody>
      </p:sp>
      <p:sp>
        <p:nvSpPr>
          <p:cNvPr id="20" name="TextBox 20"/>
          <p:cNvSpPr txBox="1"/>
          <p:nvPr/>
        </p:nvSpPr>
        <p:spPr>
          <a:xfrm>
            <a:off x="12008432" y="3881238"/>
            <a:ext cx="4525996" cy="4414520"/>
          </a:xfrm>
          <a:prstGeom prst="rect">
            <a:avLst/>
          </a:prstGeom>
        </p:spPr>
        <p:txBody>
          <a:bodyPr lIns="0" tIns="0" rIns="0" bIns="0" rtlCol="0" anchor="t">
            <a:spAutoFit/>
          </a:bodyPr>
          <a:lstStyle/>
          <a:p>
            <a:pPr algn="just">
              <a:lnSpc>
                <a:spcPts val="8874"/>
              </a:lnSpc>
            </a:pPr>
            <a:r>
              <a:rPr lang="en-US" sz="3549" dirty="0">
                <a:solidFill>
                  <a:srgbClr val="000000"/>
                </a:solidFill>
                <a:latin typeface="王漢宗特黑體"/>
                <a:ea typeface="王漢宗特黑體"/>
                <a:cs typeface="王漢宗特黑體"/>
                <a:sym typeface="王漢宗特黑體"/>
              </a:rPr>
              <a:t>1.提升孩童</a:t>
            </a:r>
            <a:r>
              <a:rPr lang="en-US" sz="3549" dirty="0">
                <a:solidFill>
                  <a:srgbClr val="FF0000"/>
                </a:solidFill>
                <a:latin typeface="王漢宗特黑體"/>
                <a:ea typeface="王漢宗特黑體"/>
                <a:cs typeface="王漢宗特黑體"/>
                <a:sym typeface="王漢宗特黑體"/>
              </a:rPr>
              <a:t>應用成語的</a:t>
            </a:r>
            <a:r>
              <a:rPr lang="en-US" sz="3549" dirty="0">
                <a:solidFill>
                  <a:srgbClr val="000000"/>
                </a:solidFill>
                <a:latin typeface="王漢宗特黑體"/>
                <a:ea typeface="王漢宗特黑體"/>
                <a:cs typeface="王漢宗特黑體"/>
                <a:sym typeface="王漢宗特黑體"/>
              </a:rPr>
              <a:t>能力</a:t>
            </a:r>
          </a:p>
          <a:p>
            <a:pPr algn="just">
              <a:lnSpc>
                <a:spcPts val="8874"/>
              </a:lnSpc>
            </a:pPr>
            <a:r>
              <a:rPr lang="en-US" sz="3549" dirty="0">
                <a:solidFill>
                  <a:srgbClr val="000000"/>
                </a:solidFill>
                <a:latin typeface="王漢宗特黑體"/>
                <a:ea typeface="王漢宗特黑體"/>
                <a:cs typeface="王漢宗特黑體"/>
                <a:sym typeface="王漢宗特黑體"/>
              </a:rPr>
              <a:t>2.創新的體驗，激發</a:t>
            </a:r>
            <a:r>
              <a:rPr lang="en-US" sz="3549" dirty="0">
                <a:solidFill>
                  <a:srgbClr val="FF0000"/>
                </a:solidFill>
                <a:latin typeface="王漢宗特黑體"/>
                <a:ea typeface="王漢宗特黑體"/>
                <a:cs typeface="王漢宗特黑體"/>
                <a:sym typeface="王漢宗特黑體"/>
              </a:rPr>
              <a:t>學習的興趣</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282384" y="2227734"/>
            <a:ext cx="17015576" cy="7379349"/>
            <a:chOff x="0" y="0"/>
            <a:chExt cx="9416181" cy="4083628"/>
          </a:xfrm>
        </p:grpSpPr>
        <p:sp>
          <p:nvSpPr>
            <p:cNvPr id="3" name="Freeform 3"/>
            <p:cNvSpPr/>
            <p:nvPr/>
          </p:nvSpPr>
          <p:spPr>
            <a:xfrm>
              <a:off x="0" y="0"/>
              <a:ext cx="9416181" cy="4083628"/>
            </a:xfrm>
            <a:custGeom>
              <a:avLst/>
              <a:gdLst/>
              <a:ahLst/>
              <a:cxnLst/>
              <a:rect l="l" t="t" r="r" b="b"/>
              <a:pathLst>
                <a:path w="9416181" h="4083628">
                  <a:moveTo>
                    <a:pt x="9291720" y="4083628"/>
                  </a:moveTo>
                  <a:lnTo>
                    <a:pt x="124460" y="4083628"/>
                  </a:lnTo>
                  <a:cubicBezTo>
                    <a:pt x="55880" y="4083628"/>
                    <a:pt x="0" y="4027748"/>
                    <a:pt x="0" y="3959168"/>
                  </a:cubicBezTo>
                  <a:lnTo>
                    <a:pt x="0" y="124460"/>
                  </a:lnTo>
                  <a:cubicBezTo>
                    <a:pt x="0" y="55880"/>
                    <a:pt x="55880" y="0"/>
                    <a:pt x="124460" y="0"/>
                  </a:cubicBezTo>
                  <a:lnTo>
                    <a:pt x="9291720" y="0"/>
                  </a:lnTo>
                  <a:cubicBezTo>
                    <a:pt x="9360301" y="0"/>
                    <a:pt x="9416181" y="55880"/>
                    <a:pt x="9416181" y="124460"/>
                  </a:cubicBezTo>
                  <a:lnTo>
                    <a:pt x="9416181" y="3959168"/>
                  </a:lnTo>
                  <a:cubicBezTo>
                    <a:pt x="9416181" y="4027748"/>
                    <a:pt x="9360301" y="4083628"/>
                    <a:pt x="9291720" y="4083628"/>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5165170" y="1028700"/>
            <a:ext cx="8744388" cy="863508"/>
          </a:xfrm>
          <a:custGeom>
            <a:avLst/>
            <a:gdLst/>
            <a:ahLst/>
            <a:cxnLst/>
            <a:rect l="l" t="t" r="r" b="b"/>
            <a:pathLst>
              <a:path w="8744388" h="863508">
                <a:moveTo>
                  <a:pt x="0" y="0"/>
                </a:moveTo>
                <a:lnTo>
                  <a:pt x="8744388" y="0"/>
                </a:lnTo>
                <a:lnTo>
                  <a:pt x="8744388" y="863508"/>
                </a:lnTo>
                <a:lnTo>
                  <a:pt x="0" y="863508"/>
                </a:lnTo>
                <a:lnTo>
                  <a:pt x="0" y="0"/>
                </a:lnTo>
                <a:close/>
              </a:path>
            </a:pathLst>
          </a:custGeom>
          <a:blipFill>
            <a:blip r:embed="rId9">
              <a:alphaModFix amt="65999"/>
              <a:extLst>
                <a:ext uri="{96DAC541-7B7A-43D3-8B79-37D633B846F1}">
                  <asvg:svgBlip xmlns:asvg="http://schemas.microsoft.com/office/drawing/2016/SVG/main" xmlns="" r:embed="rId10"/>
                </a:ext>
              </a:extLst>
            </a:blip>
            <a:stretch>
              <a:fillRect/>
            </a:stretch>
          </a:blipFill>
        </p:spPr>
      </p:sp>
      <p:sp>
        <p:nvSpPr>
          <p:cNvPr id="8" name="AutoShape 8"/>
          <p:cNvSpPr/>
          <p:nvPr/>
        </p:nvSpPr>
        <p:spPr>
          <a:xfrm>
            <a:off x="561342" y="4533900"/>
            <a:ext cx="10792457" cy="0"/>
          </a:xfrm>
          <a:prstGeom prst="line">
            <a:avLst/>
          </a:prstGeom>
          <a:ln w="95250" cap="flat">
            <a:solidFill>
              <a:srgbClr val="505050"/>
            </a:solidFill>
            <a:prstDash val="solid"/>
            <a:headEnd type="none" w="sm" len="sm"/>
            <a:tailEnd type="none" w="sm" len="sm"/>
          </a:ln>
        </p:spPr>
      </p:sp>
      <p:sp>
        <p:nvSpPr>
          <p:cNvPr id="9" name="AutoShape 9"/>
          <p:cNvSpPr/>
          <p:nvPr/>
        </p:nvSpPr>
        <p:spPr>
          <a:xfrm>
            <a:off x="457200" y="9334500"/>
            <a:ext cx="10887922" cy="0"/>
          </a:xfrm>
          <a:prstGeom prst="line">
            <a:avLst/>
          </a:prstGeom>
          <a:ln w="95250" cap="flat">
            <a:solidFill>
              <a:srgbClr val="505050"/>
            </a:solidFill>
            <a:prstDash val="solid"/>
            <a:headEnd type="none" w="sm" len="sm"/>
            <a:tailEnd type="none" w="sm" len="sm"/>
          </a:ln>
        </p:spPr>
      </p:sp>
      <p:sp>
        <p:nvSpPr>
          <p:cNvPr id="10" name="AutoShape 10"/>
          <p:cNvSpPr/>
          <p:nvPr/>
        </p:nvSpPr>
        <p:spPr>
          <a:xfrm flipV="1">
            <a:off x="11344274" y="2846155"/>
            <a:ext cx="91642" cy="6540732"/>
          </a:xfrm>
          <a:prstGeom prst="line">
            <a:avLst/>
          </a:prstGeom>
          <a:ln w="95250" cap="flat">
            <a:solidFill>
              <a:srgbClr val="505050"/>
            </a:solidFill>
            <a:prstDash val="solid"/>
            <a:headEnd type="none" w="sm" len="sm"/>
            <a:tailEnd type="none" w="sm" len="sm"/>
          </a:ln>
        </p:spPr>
      </p:sp>
      <p:sp>
        <p:nvSpPr>
          <p:cNvPr id="11" name="AutoShape 11"/>
          <p:cNvSpPr/>
          <p:nvPr/>
        </p:nvSpPr>
        <p:spPr>
          <a:xfrm flipV="1">
            <a:off x="5643569" y="2846155"/>
            <a:ext cx="147632" cy="6488339"/>
          </a:xfrm>
          <a:prstGeom prst="line">
            <a:avLst/>
          </a:prstGeom>
          <a:ln w="95250" cap="flat">
            <a:solidFill>
              <a:srgbClr val="505050"/>
            </a:solidFill>
            <a:prstDash val="solid"/>
            <a:headEnd type="none" w="sm" len="sm"/>
            <a:tailEnd type="none" w="sm" len="sm"/>
          </a:ln>
        </p:spPr>
      </p:sp>
      <p:sp>
        <p:nvSpPr>
          <p:cNvPr id="12" name="TextBox 12"/>
          <p:cNvSpPr txBox="1"/>
          <p:nvPr/>
        </p:nvSpPr>
        <p:spPr>
          <a:xfrm>
            <a:off x="76199" y="866499"/>
            <a:ext cx="4349707"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研究目的與動機</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3" name="TextBox 13"/>
          <p:cNvSpPr txBox="1"/>
          <p:nvPr/>
        </p:nvSpPr>
        <p:spPr>
          <a:xfrm>
            <a:off x="5384464" y="542649"/>
            <a:ext cx="82296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不同教學方式的特質</a:t>
            </a:r>
            <a:endParaRPr lang="en-US" sz="7200" dirty="0">
              <a:solidFill>
                <a:srgbClr val="000000"/>
              </a:solidFill>
              <a:latin typeface="王漢宗特黑體"/>
              <a:ea typeface="王漢宗特黑體"/>
              <a:cs typeface="王漢宗特黑體"/>
              <a:sym typeface="王漢宗特黑體"/>
            </a:endParaRPr>
          </a:p>
        </p:txBody>
      </p:sp>
      <p:sp>
        <p:nvSpPr>
          <p:cNvPr id="14" name="TextBox 14"/>
          <p:cNvSpPr txBox="1"/>
          <p:nvPr/>
        </p:nvSpPr>
        <p:spPr>
          <a:xfrm>
            <a:off x="17008778" y="9085339"/>
            <a:ext cx="1410546" cy="1066800"/>
          </a:xfrm>
          <a:prstGeom prst="rect">
            <a:avLst/>
          </a:prstGeom>
        </p:spPr>
        <p:txBody>
          <a:bodyPr lIns="0" tIns="0" rIns="0" bIns="0" rtlCol="0" anchor="t">
            <a:spAutoFit/>
          </a:bodyPr>
          <a:lstStyle/>
          <a:p>
            <a:pPr algn="ctr">
              <a:lnSpc>
                <a:spcPts val="8399"/>
              </a:lnSpc>
              <a:spcBef>
                <a:spcPct val="0"/>
              </a:spcBef>
            </a:pPr>
            <a:r>
              <a:rPr lang="en-US" sz="6999">
                <a:solidFill>
                  <a:srgbClr val="505050"/>
                </a:solidFill>
                <a:latin typeface="可画标题黑-HK"/>
                <a:ea typeface="可画标题黑-HK"/>
                <a:cs typeface="可画标题黑-HK"/>
                <a:sym typeface="可画标题黑-HK"/>
              </a:rPr>
              <a:t>2</a:t>
            </a:r>
          </a:p>
        </p:txBody>
      </p:sp>
      <p:sp>
        <p:nvSpPr>
          <p:cNvPr id="15" name="TextBox 15"/>
          <p:cNvSpPr txBox="1"/>
          <p:nvPr/>
        </p:nvSpPr>
        <p:spPr>
          <a:xfrm>
            <a:off x="990600" y="3343275"/>
            <a:ext cx="4267200" cy="962025"/>
          </a:xfrm>
          <a:prstGeom prst="rect">
            <a:avLst/>
          </a:prstGeom>
        </p:spPr>
        <p:txBody>
          <a:bodyPr lIns="0" tIns="0" rIns="0" bIns="0" rtlCol="0" anchor="t">
            <a:spAutoFit/>
          </a:bodyPr>
          <a:lstStyle/>
          <a:p>
            <a:pPr algn="ctr">
              <a:lnSpc>
                <a:spcPts val="6720"/>
              </a:lnSpc>
              <a:spcBef>
                <a:spcPct val="0"/>
              </a:spcBef>
            </a:pPr>
            <a:r>
              <a:rPr lang="en-US" sz="5600" dirty="0" err="1">
                <a:solidFill>
                  <a:srgbClr val="FF0000"/>
                </a:solidFill>
                <a:latin typeface="王漢宗特黑體"/>
                <a:ea typeface="王漢宗特黑體"/>
                <a:cs typeface="王漢宗特黑體"/>
                <a:sym typeface="王漢宗特黑體"/>
              </a:rPr>
              <a:t>傳統</a:t>
            </a:r>
            <a:r>
              <a:rPr lang="en-US" sz="5600" dirty="0" err="1">
                <a:solidFill>
                  <a:srgbClr val="000000"/>
                </a:solidFill>
                <a:latin typeface="王漢宗特黑體"/>
                <a:ea typeface="王漢宗特黑體"/>
                <a:cs typeface="王漢宗特黑體"/>
                <a:sym typeface="王漢宗特黑體"/>
              </a:rPr>
              <a:t>教學方式</a:t>
            </a:r>
            <a:endParaRPr lang="en-US" sz="5600" dirty="0">
              <a:solidFill>
                <a:srgbClr val="000000"/>
              </a:solidFill>
              <a:latin typeface="王漢宗特黑體"/>
              <a:ea typeface="王漢宗特黑體"/>
              <a:cs typeface="王漢宗特黑體"/>
              <a:sym typeface="王漢宗特黑體"/>
            </a:endParaRPr>
          </a:p>
        </p:txBody>
      </p:sp>
      <p:sp>
        <p:nvSpPr>
          <p:cNvPr id="16" name="TextBox 16"/>
          <p:cNvSpPr txBox="1"/>
          <p:nvPr/>
        </p:nvSpPr>
        <p:spPr>
          <a:xfrm>
            <a:off x="6477000" y="3343275"/>
            <a:ext cx="4267200" cy="962025"/>
          </a:xfrm>
          <a:prstGeom prst="rect">
            <a:avLst/>
          </a:prstGeom>
        </p:spPr>
        <p:txBody>
          <a:bodyPr lIns="0" tIns="0" rIns="0" bIns="0" rtlCol="0" anchor="t">
            <a:spAutoFit/>
          </a:bodyPr>
          <a:lstStyle/>
          <a:p>
            <a:pPr algn="ctr">
              <a:lnSpc>
                <a:spcPts val="6720"/>
              </a:lnSpc>
              <a:spcBef>
                <a:spcPct val="0"/>
              </a:spcBef>
            </a:pPr>
            <a:r>
              <a:rPr lang="en-US" sz="5600" dirty="0" err="1">
                <a:solidFill>
                  <a:srgbClr val="FF0000"/>
                </a:solidFill>
                <a:latin typeface="王漢宗特黑體"/>
                <a:ea typeface="王漢宗特黑體"/>
                <a:cs typeface="王漢宗特黑體"/>
                <a:sym typeface="王漢宗特黑體"/>
              </a:rPr>
              <a:t>遊戲</a:t>
            </a:r>
            <a:r>
              <a:rPr lang="en-US" sz="5600" dirty="0" err="1">
                <a:solidFill>
                  <a:srgbClr val="000000"/>
                </a:solidFill>
                <a:latin typeface="王漢宗特黑體"/>
                <a:ea typeface="王漢宗特黑體"/>
                <a:cs typeface="王漢宗特黑體"/>
                <a:sym typeface="王漢宗特黑體"/>
              </a:rPr>
              <a:t>教學方式</a:t>
            </a:r>
            <a:endParaRPr lang="en-US" sz="5600" dirty="0">
              <a:solidFill>
                <a:srgbClr val="000000"/>
              </a:solidFill>
              <a:latin typeface="王漢宗特黑體"/>
              <a:ea typeface="王漢宗特黑體"/>
              <a:cs typeface="王漢宗特黑體"/>
              <a:sym typeface="王漢宗特黑體"/>
            </a:endParaRPr>
          </a:p>
        </p:txBody>
      </p:sp>
      <p:sp>
        <p:nvSpPr>
          <p:cNvPr id="17" name="TextBox 17"/>
          <p:cNvSpPr txBox="1"/>
          <p:nvPr/>
        </p:nvSpPr>
        <p:spPr>
          <a:xfrm>
            <a:off x="13401176" y="4820174"/>
            <a:ext cx="2696281" cy="949234"/>
          </a:xfrm>
          <a:prstGeom prst="rect">
            <a:avLst/>
          </a:prstGeom>
        </p:spPr>
        <p:txBody>
          <a:bodyPr wrap="square" lIns="0" tIns="0" rIns="0" bIns="0" rtlCol="0" anchor="t">
            <a:spAutoFit/>
          </a:bodyPr>
          <a:lstStyle/>
          <a:p>
            <a:pPr algn="ctr">
              <a:lnSpc>
                <a:spcPts val="7799"/>
              </a:lnSpc>
              <a:spcBef>
                <a:spcPct val="0"/>
              </a:spcBef>
            </a:pPr>
            <a:r>
              <a:rPr lang="en-US" sz="6499" dirty="0" err="1">
                <a:solidFill>
                  <a:srgbClr val="000000"/>
                </a:solidFill>
                <a:latin typeface="王漢宗特黑體"/>
                <a:ea typeface="王漢宗特黑體"/>
                <a:cs typeface="王漢宗特黑體"/>
                <a:sym typeface="王漢宗特黑體"/>
              </a:rPr>
              <a:t>問題點</a:t>
            </a:r>
            <a:endParaRPr lang="en-US" sz="6499" dirty="0">
              <a:solidFill>
                <a:srgbClr val="000000"/>
              </a:solidFill>
              <a:latin typeface="王漢宗特黑體"/>
              <a:ea typeface="王漢宗特黑體"/>
              <a:cs typeface="王漢宗特黑體"/>
              <a:sym typeface="王漢宗特黑體"/>
            </a:endParaRPr>
          </a:p>
        </p:txBody>
      </p:sp>
      <p:sp>
        <p:nvSpPr>
          <p:cNvPr id="18" name="TextBox 18"/>
          <p:cNvSpPr txBox="1"/>
          <p:nvPr/>
        </p:nvSpPr>
        <p:spPr>
          <a:xfrm>
            <a:off x="11541733" y="6218153"/>
            <a:ext cx="5797285" cy="871475"/>
          </a:xfrm>
          <a:prstGeom prst="rect">
            <a:avLst/>
          </a:prstGeom>
        </p:spPr>
        <p:txBody>
          <a:bodyPr lIns="0" tIns="0" rIns="0" bIns="0" rtlCol="0" anchor="t">
            <a:spAutoFit/>
          </a:bodyPr>
          <a:lstStyle/>
          <a:p>
            <a:pPr algn="ctr">
              <a:lnSpc>
                <a:spcPts val="6682"/>
              </a:lnSpc>
            </a:pPr>
            <a:r>
              <a:rPr lang="en-US" sz="4099" spc="-192" dirty="0" err="1">
                <a:solidFill>
                  <a:srgbClr val="000000"/>
                </a:solidFill>
                <a:latin typeface="王漢宗特黑體"/>
                <a:ea typeface="王漢宗特黑體"/>
                <a:cs typeface="王漢宗特黑體"/>
                <a:sym typeface="王漢宗特黑體"/>
              </a:rPr>
              <a:t>教學方式受到人數的限制</a:t>
            </a:r>
            <a:endParaRPr lang="en-US" sz="4099" spc="-192" dirty="0">
              <a:solidFill>
                <a:srgbClr val="000000"/>
              </a:solidFill>
              <a:latin typeface="王漢宗特黑體"/>
              <a:ea typeface="王漢宗特黑體"/>
              <a:cs typeface="王漢宗特黑體"/>
              <a:sym typeface="王漢宗特黑體"/>
            </a:endParaRPr>
          </a:p>
        </p:txBody>
      </p:sp>
      <p:sp>
        <p:nvSpPr>
          <p:cNvPr id="19" name="TextBox 19"/>
          <p:cNvSpPr txBox="1"/>
          <p:nvPr/>
        </p:nvSpPr>
        <p:spPr>
          <a:xfrm>
            <a:off x="1714500" y="5298503"/>
            <a:ext cx="29718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教學形式單一</a:t>
            </a:r>
            <a:r>
              <a:rPr lang="en-US" sz="3600" dirty="0">
                <a:solidFill>
                  <a:srgbClr val="000000"/>
                </a:solidFill>
                <a:latin typeface="王漢宗特黑體"/>
                <a:ea typeface="王漢宗特黑體"/>
                <a:cs typeface="王漢宗特黑體"/>
                <a:sym typeface="王漢宗特黑體"/>
              </a:rPr>
              <a:t> </a:t>
            </a:r>
          </a:p>
        </p:txBody>
      </p:sp>
      <p:sp>
        <p:nvSpPr>
          <p:cNvPr id="20" name="TextBox 20"/>
          <p:cNvSpPr txBox="1"/>
          <p:nvPr/>
        </p:nvSpPr>
        <p:spPr>
          <a:xfrm>
            <a:off x="1066800" y="6653891"/>
            <a:ext cx="41148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死背硬記的學習方式</a:t>
            </a:r>
            <a:endParaRPr lang="en-US" sz="3600" dirty="0">
              <a:solidFill>
                <a:srgbClr val="000000"/>
              </a:solidFill>
              <a:latin typeface="王漢宗特黑體"/>
              <a:ea typeface="王漢宗特黑體"/>
              <a:cs typeface="王漢宗特黑體"/>
              <a:sym typeface="王漢宗特黑體"/>
            </a:endParaRPr>
          </a:p>
        </p:txBody>
      </p:sp>
      <p:sp>
        <p:nvSpPr>
          <p:cNvPr id="21" name="TextBox 21"/>
          <p:cNvSpPr txBox="1"/>
          <p:nvPr/>
        </p:nvSpPr>
        <p:spPr>
          <a:xfrm>
            <a:off x="1682707" y="8258175"/>
            <a:ext cx="27432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較難有成就感</a:t>
            </a:r>
            <a:endParaRPr lang="en-US" sz="3600" dirty="0">
              <a:solidFill>
                <a:srgbClr val="000000"/>
              </a:solidFill>
              <a:latin typeface="王漢宗特黑體"/>
              <a:ea typeface="王漢宗特黑體"/>
              <a:cs typeface="王漢宗特黑體"/>
              <a:sym typeface="王漢宗特黑體"/>
            </a:endParaRPr>
          </a:p>
        </p:txBody>
      </p:sp>
      <p:sp>
        <p:nvSpPr>
          <p:cNvPr id="22" name="TextBox 22"/>
          <p:cNvSpPr txBox="1"/>
          <p:nvPr/>
        </p:nvSpPr>
        <p:spPr>
          <a:xfrm>
            <a:off x="5873318" y="5298503"/>
            <a:ext cx="5175682"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教學形式豐富</a:t>
            </a:r>
            <a:endParaRPr lang="en-US" sz="3600" dirty="0">
              <a:solidFill>
                <a:srgbClr val="000000"/>
              </a:solidFill>
              <a:latin typeface="王漢宗特黑體"/>
              <a:ea typeface="王漢宗特黑體"/>
              <a:cs typeface="王漢宗特黑體"/>
              <a:sym typeface="王漢宗特黑體"/>
            </a:endParaRPr>
          </a:p>
        </p:txBody>
      </p:sp>
      <p:sp>
        <p:nvSpPr>
          <p:cNvPr id="23" name="TextBox 23"/>
          <p:cNvSpPr txBox="1"/>
          <p:nvPr/>
        </p:nvSpPr>
        <p:spPr>
          <a:xfrm>
            <a:off x="6682973" y="6653891"/>
            <a:ext cx="36576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互動式的學習方式</a:t>
            </a:r>
            <a:endParaRPr lang="en-US" sz="3600" dirty="0">
              <a:solidFill>
                <a:srgbClr val="000000"/>
              </a:solidFill>
              <a:latin typeface="王漢宗特黑體"/>
              <a:ea typeface="王漢宗特黑體"/>
              <a:cs typeface="王漢宗特黑體"/>
              <a:sym typeface="王漢宗特黑體"/>
            </a:endParaRPr>
          </a:p>
        </p:txBody>
      </p:sp>
      <p:sp>
        <p:nvSpPr>
          <p:cNvPr id="24" name="TextBox 24"/>
          <p:cNvSpPr txBox="1"/>
          <p:nvPr/>
        </p:nvSpPr>
        <p:spPr>
          <a:xfrm>
            <a:off x="6403759" y="8258175"/>
            <a:ext cx="41148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記錄分數獲得成就感</a:t>
            </a:r>
            <a:endParaRPr lang="en-US" sz="3600" dirty="0">
              <a:solidFill>
                <a:srgbClr val="000000"/>
              </a:solidFill>
              <a:latin typeface="王漢宗特黑體"/>
              <a:ea typeface="王漢宗特黑體"/>
              <a:cs typeface="王漢宗特黑體"/>
              <a:sym typeface="王漢宗特黑體"/>
            </a:endParaRPr>
          </a:p>
        </p:txBody>
      </p:sp>
      <p:sp>
        <p:nvSpPr>
          <p:cNvPr id="25" name="AutoShape 11">
            <a:extLst>
              <a:ext uri="{FF2B5EF4-FFF2-40B4-BE49-F238E27FC236}">
                <a16:creationId xmlns:a16="http://schemas.microsoft.com/office/drawing/2014/main" xmlns="" id="{3742F8E7-F7A7-CDA8-B252-C191FA7CDB03}"/>
              </a:ext>
            </a:extLst>
          </p:cNvPr>
          <p:cNvSpPr/>
          <p:nvPr/>
        </p:nvSpPr>
        <p:spPr>
          <a:xfrm flipV="1">
            <a:off x="518778" y="2857498"/>
            <a:ext cx="42565" cy="6476997"/>
          </a:xfrm>
          <a:prstGeom prst="line">
            <a:avLst/>
          </a:prstGeom>
          <a:ln w="95250" cap="flat">
            <a:solidFill>
              <a:srgbClr val="505050"/>
            </a:solidFill>
            <a:prstDash val="solid"/>
            <a:headEnd type="none" w="sm" len="sm"/>
            <a:tailEnd type="none" w="sm" len="sm"/>
          </a:ln>
        </p:spPr>
      </p:sp>
      <p:sp>
        <p:nvSpPr>
          <p:cNvPr id="26" name="AutoShape 9">
            <a:extLst>
              <a:ext uri="{FF2B5EF4-FFF2-40B4-BE49-F238E27FC236}">
                <a16:creationId xmlns:a16="http://schemas.microsoft.com/office/drawing/2014/main" xmlns="" id="{ADF5A7B9-78F6-2AD3-7059-72623EBA3E2B}"/>
              </a:ext>
            </a:extLst>
          </p:cNvPr>
          <p:cNvSpPr/>
          <p:nvPr/>
        </p:nvSpPr>
        <p:spPr>
          <a:xfrm flipV="1">
            <a:off x="533400" y="2857493"/>
            <a:ext cx="10902516" cy="7"/>
          </a:xfrm>
          <a:prstGeom prst="line">
            <a:avLst/>
          </a:prstGeom>
          <a:ln w="95250" cap="flat">
            <a:solidFill>
              <a:srgbClr val="505050"/>
            </a:solidFill>
            <a:prstDash val="solid"/>
            <a:headEnd type="none" w="sm" len="sm"/>
            <a:tailEnd type="none" w="sm" len="sm"/>
          </a:ln>
        </p:spPr>
      </p:sp>
      <p:pic>
        <p:nvPicPr>
          <p:cNvPr id="28" name="圖片 27">
            <a:extLst>
              <a:ext uri="{FF2B5EF4-FFF2-40B4-BE49-F238E27FC236}">
                <a16:creationId xmlns:a16="http://schemas.microsoft.com/office/drawing/2014/main" xmlns="" id="{AB1A2062-BE84-68E4-76E0-575E281D33B9}"/>
              </a:ext>
            </a:extLst>
          </p:cNvPr>
          <p:cNvPicPr>
            <a:picLocks noChangeAspect="1"/>
          </p:cNvPicPr>
          <p:nvPr/>
        </p:nvPicPr>
        <p:blipFill rotWithShape="1">
          <a:blip r:embed="rId11">
            <a:extLst>
              <a:ext uri="{28A0092B-C50C-407E-A947-70E740481C1C}">
                <a14:useLocalDpi xmlns:a14="http://schemas.microsoft.com/office/drawing/2010/main" val="0"/>
              </a:ext>
            </a:extLst>
          </a:blip>
          <a:srcRect b="9931"/>
          <a:stretch/>
        </p:blipFill>
        <p:spPr>
          <a:xfrm>
            <a:off x="11876446" y="3911159"/>
            <a:ext cx="2312249" cy="208262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243724" y="2244153"/>
            <a:ext cx="17015576" cy="7379349"/>
            <a:chOff x="0" y="0"/>
            <a:chExt cx="9416181" cy="4083628"/>
          </a:xfrm>
        </p:grpSpPr>
        <p:sp>
          <p:nvSpPr>
            <p:cNvPr id="3" name="Freeform 3"/>
            <p:cNvSpPr/>
            <p:nvPr/>
          </p:nvSpPr>
          <p:spPr>
            <a:xfrm>
              <a:off x="0" y="0"/>
              <a:ext cx="9416181" cy="4083628"/>
            </a:xfrm>
            <a:custGeom>
              <a:avLst/>
              <a:gdLst/>
              <a:ahLst/>
              <a:cxnLst/>
              <a:rect l="l" t="t" r="r" b="b"/>
              <a:pathLst>
                <a:path w="9416181" h="4083628">
                  <a:moveTo>
                    <a:pt x="9291720" y="4083628"/>
                  </a:moveTo>
                  <a:lnTo>
                    <a:pt x="124460" y="4083628"/>
                  </a:lnTo>
                  <a:cubicBezTo>
                    <a:pt x="55880" y="4083628"/>
                    <a:pt x="0" y="4027748"/>
                    <a:pt x="0" y="3959168"/>
                  </a:cubicBezTo>
                  <a:lnTo>
                    <a:pt x="0" y="124460"/>
                  </a:lnTo>
                  <a:cubicBezTo>
                    <a:pt x="0" y="55880"/>
                    <a:pt x="55880" y="0"/>
                    <a:pt x="124460" y="0"/>
                  </a:cubicBezTo>
                  <a:lnTo>
                    <a:pt x="9291720" y="0"/>
                  </a:lnTo>
                  <a:cubicBezTo>
                    <a:pt x="9360301" y="0"/>
                    <a:pt x="9416181" y="55880"/>
                    <a:pt x="9416181" y="124460"/>
                  </a:cubicBezTo>
                  <a:lnTo>
                    <a:pt x="9416181" y="3959168"/>
                  </a:lnTo>
                  <a:cubicBezTo>
                    <a:pt x="9416181" y="4027748"/>
                    <a:pt x="9360301" y="4083628"/>
                    <a:pt x="9291720" y="4083628"/>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5165170" y="1028700"/>
            <a:ext cx="8744388" cy="863508"/>
          </a:xfrm>
          <a:custGeom>
            <a:avLst/>
            <a:gdLst/>
            <a:ahLst/>
            <a:cxnLst/>
            <a:rect l="l" t="t" r="r" b="b"/>
            <a:pathLst>
              <a:path w="8744388" h="863508">
                <a:moveTo>
                  <a:pt x="0" y="0"/>
                </a:moveTo>
                <a:lnTo>
                  <a:pt x="8744388" y="0"/>
                </a:lnTo>
                <a:lnTo>
                  <a:pt x="8744388" y="863508"/>
                </a:lnTo>
                <a:lnTo>
                  <a:pt x="0" y="863508"/>
                </a:lnTo>
                <a:lnTo>
                  <a:pt x="0" y="0"/>
                </a:lnTo>
                <a:close/>
              </a:path>
            </a:pathLst>
          </a:custGeom>
          <a:blipFill>
            <a:blip r:embed="rId9">
              <a:alphaModFix amt="65999"/>
              <a:extLst>
                <a:ext uri="{96DAC541-7B7A-43D3-8B79-37D633B846F1}">
                  <asvg:svgBlip xmlns:asvg="http://schemas.microsoft.com/office/drawing/2016/SVG/main" xmlns="" r:embed="rId10"/>
                </a:ext>
              </a:extLst>
            </a:blip>
            <a:stretch>
              <a:fillRect/>
            </a:stretch>
          </a:blipFill>
        </p:spPr>
      </p:sp>
      <p:sp>
        <p:nvSpPr>
          <p:cNvPr id="8" name="Freeform 8"/>
          <p:cNvSpPr/>
          <p:nvPr/>
        </p:nvSpPr>
        <p:spPr>
          <a:xfrm rot="1560723">
            <a:off x="15573347" y="1333555"/>
            <a:ext cx="2771201" cy="1465273"/>
          </a:xfrm>
          <a:custGeom>
            <a:avLst/>
            <a:gdLst/>
            <a:ahLst/>
            <a:cxnLst/>
            <a:rect l="l" t="t" r="r" b="b"/>
            <a:pathLst>
              <a:path w="2771201" h="1465273">
                <a:moveTo>
                  <a:pt x="0" y="0"/>
                </a:moveTo>
                <a:lnTo>
                  <a:pt x="2771201" y="0"/>
                </a:lnTo>
                <a:lnTo>
                  <a:pt x="2771201" y="1465273"/>
                </a:lnTo>
                <a:lnTo>
                  <a:pt x="0" y="1465273"/>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Freeform 9"/>
          <p:cNvSpPr/>
          <p:nvPr/>
        </p:nvSpPr>
        <p:spPr>
          <a:xfrm>
            <a:off x="10375270" y="4168625"/>
            <a:ext cx="4869089" cy="4869089"/>
          </a:xfrm>
          <a:custGeom>
            <a:avLst/>
            <a:gdLst/>
            <a:ahLst/>
            <a:cxnLst/>
            <a:rect l="l" t="t" r="r" b="b"/>
            <a:pathLst>
              <a:path w="4869089" h="4869089">
                <a:moveTo>
                  <a:pt x="0" y="0"/>
                </a:moveTo>
                <a:lnTo>
                  <a:pt x="4869089" y="0"/>
                </a:lnTo>
                <a:lnTo>
                  <a:pt x="4869089" y="4869088"/>
                </a:lnTo>
                <a:lnTo>
                  <a:pt x="0" y="486908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sp>
        <p:nvSpPr>
          <p:cNvPr id="10" name="TextBox 10"/>
          <p:cNvSpPr txBox="1"/>
          <p:nvPr/>
        </p:nvSpPr>
        <p:spPr>
          <a:xfrm>
            <a:off x="76199" y="866499"/>
            <a:ext cx="4213827"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研究目的與動機</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1" name="TextBox 11"/>
          <p:cNvSpPr txBox="1"/>
          <p:nvPr/>
        </p:nvSpPr>
        <p:spPr>
          <a:xfrm>
            <a:off x="5384464" y="542649"/>
            <a:ext cx="82296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不同教學方式的特質</a:t>
            </a:r>
            <a:endParaRPr lang="en-US" sz="7200" dirty="0">
              <a:solidFill>
                <a:srgbClr val="000000"/>
              </a:solidFill>
              <a:latin typeface="王漢宗特黑體"/>
              <a:ea typeface="王漢宗特黑體"/>
              <a:cs typeface="王漢宗特黑體"/>
              <a:sym typeface="王漢宗特黑體"/>
            </a:endParaRPr>
          </a:p>
        </p:txBody>
      </p:sp>
      <p:sp>
        <p:nvSpPr>
          <p:cNvPr id="12" name="TextBox 12"/>
          <p:cNvSpPr txBox="1"/>
          <p:nvPr/>
        </p:nvSpPr>
        <p:spPr>
          <a:xfrm>
            <a:off x="17008778" y="9085339"/>
            <a:ext cx="1410546" cy="1066800"/>
          </a:xfrm>
          <a:prstGeom prst="rect">
            <a:avLst/>
          </a:prstGeom>
        </p:spPr>
        <p:txBody>
          <a:bodyPr lIns="0" tIns="0" rIns="0" bIns="0" rtlCol="0" anchor="t">
            <a:spAutoFit/>
          </a:bodyPr>
          <a:lstStyle/>
          <a:p>
            <a:pPr algn="ctr">
              <a:lnSpc>
                <a:spcPts val="8399"/>
              </a:lnSpc>
              <a:spcBef>
                <a:spcPct val="0"/>
              </a:spcBef>
            </a:pPr>
            <a:r>
              <a:rPr lang="en-US" sz="6999">
                <a:solidFill>
                  <a:srgbClr val="505050"/>
                </a:solidFill>
                <a:latin typeface="可画标题黑-HK"/>
                <a:ea typeface="可画标题黑-HK"/>
                <a:cs typeface="可画标题黑-HK"/>
                <a:sym typeface="可画标题黑-HK"/>
              </a:rPr>
              <a:t>3</a:t>
            </a:r>
          </a:p>
        </p:txBody>
      </p:sp>
      <p:sp>
        <p:nvSpPr>
          <p:cNvPr id="13" name="TextBox 13"/>
          <p:cNvSpPr txBox="1"/>
          <p:nvPr/>
        </p:nvSpPr>
        <p:spPr>
          <a:xfrm>
            <a:off x="6819989" y="2583619"/>
            <a:ext cx="4648021" cy="876202"/>
          </a:xfrm>
          <a:prstGeom prst="rect">
            <a:avLst/>
          </a:prstGeom>
        </p:spPr>
        <p:txBody>
          <a:bodyPr wrap="square" lIns="0" tIns="0" rIns="0" bIns="0" rtlCol="0" anchor="t">
            <a:spAutoFit/>
          </a:bodyPr>
          <a:lstStyle/>
          <a:p>
            <a:pPr algn="ctr">
              <a:lnSpc>
                <a:spcPts val="7199"/>
              </a:lnSpc>
              <a:spcBef>
                <a:spcPct val="0"/>
              </a:spcBef>
            </a:pPr>
            <a:r>
              <a:rPr lang="en-US" sz="5999" dirty="0" err="1">
                <a:solidFill>
                  <a:srgbClr val="000000"/>
                </a:solidFill>
                <a:latin typeface="王漢宗特黑體"/>
                <a:ea typeface="王漢宗特黑體"/>
                <a:cs typeface="王漢宗特黑體"/>
                <a:sym typeface="王漢宗特黑體"/>
              </a:rPr>
              <a:t>手勢辨識好處</a:t>
            </a:r>
            <a:endParaRPr lang="en-US" sz="5999" dirty="0">
              <a:solidFill>
                <a:srgbClr val="000000"/>
              </a:solidFill>
              <a:latin typeface="王漢宗特黑體"/>
              <a:ea typeface="王漢宗特黑體"/>
              <a:cs typeface="王漢宗特黑體"/>
              <a:sym typeface="王漢宗特黑體"/>
            </a:endParaRPr>
          </a:p>
        </p:txBody>
      </p:sp>
      <p:sp>
        <p:nvSpPr>
          <p:cNvPr id="14" name="TextBox 14"/>
          <p:cNvSpPr txBox="1"/>
          <p:nvPr/>
        </p:nvSpPr>
        <p:spPr>
          <a:xfrm>
            <a:off x="2462035" y="7672313"/>
            <a:ext cx="5843765" cy="641201"/>
          </a:xfrm>
          <a:prstGeom prst="rect">
            <a:avLst/>
          </a:prstGeom>
        </p:spPr>
        <p:txBody>
          <a:bodyPr wrap="square" lIns="0" tIns="0" rIns="0" bIns="0" rtlCol="0" anchor="t">
            <a:spAutoFit/>
          </a:bodyPr>
          <a:lstStyle/>
          <a:p>
            <a:pPr algn="ctr">
              <a:lnSpc>
                <a:spcPts val="5040"/>
              </a:lnSpc>
              <a:spcBef>
                <a:spcPct val="0"/>
              </a:spcBef>
            </a:pPr>
            <a:r>
              <a:rPr lang="en-US" sz="4200" dirty="0">
                <a:solidFill>
                  <a:srgbClr val="000000"/>
                </a:solidFill>
                <a:latin typeface="王漢宗特黑體"/>
                <a:ea typeface="王漢宗特黑體"/>
                <a:cs typeface="王漢宗特黑體"/>
                <a:sym typeface="王漢宗特黑體"/>
              </a:rPr>
              <a:t>3.更深刻有趣的課堂學習</a:t>
            </a:r>
          </a:p>
        </p:txBody>
      </p:sp>
      <p:sp>
        <p:nvSpPr>
          <p:cNvPr id="15" name="TextBox 15"/>
          <p:cNvSpPr txBox="1"/>
          <p:nvPr/>
        </p:nvSpPr>
        <p:spPr>
          <a:xfrm>
            <a:off x="2516564" y="4136194"/>
            <a:ext cx="5843765" cy="641201"/>
          </a:xfrm>
          <a:prstGeom prst="rect">
            <a:avLst/>
          </a:prstGeom>
        </p:spPr>
        <p:txBody>
          <a:bodyPr wrap="square" lIns="0" tIns="0" rIns="0" bIns="0" rtlCol="0" anchor="t">
            <a:spAutoFit/>
          </a:bodyPr>
          <a:lstStyle/>
          <a:p>
            <a:pPr algn="ctr">
              <a:lnSpc>
                <a:spcPts val="5040"/>
              </a:lnSpc>
              <a:spcBef>
                <a:spcPct val="0"/>
              </a:spcBef>
            </a:pPr>
            <a:r>
              <a:rPr lang="en-US" sz="4200" dirty="0">
                <a:solidFill>
                  <a:srgbClr val="000000"/>
                </a:solidFill>
                <a:latin typeface="王漢宗特黑體"/>
                <a:ea typeface="王漢宗特黑體"/>
                <a:cs typeface="王漢宗特黑體"/>
                <a:sym typeface="王漢宗特黑體"/>
              </a:rPr>
              <a:t>1.可以多人共同參與討論</a:t>
            </a:r>
          </a:p>
        </p:txBody>
      </p:sp>
      <p:sp>
        <p:nvSpPr>
          <p:cNvPr id="16" name="TextBox 16"/>
          <p:cNvSpPr txBox="1"/>
          <p:nvPr/>
        </p:nvSpPr>
        <p:spPr>
          <a:xfrm>
            <a:off x="2440364" y="5879269"/>
            <a:ext cx="7008436" cy="641201"/>
          </a:xfrm>
          <a:prstGeom prst="rect">
            <a:avLst/>
          </a:prstGeom>
        </p:spPr>
        <p:txBody>
          <a:bodyPr wrap="square" lIns="0" tIns="0" rIns="0" bIns="0" rtlCol="0" anchor="t">
            <a:spAutoFit/>
          </a:bodyPr>
          <a:lstStyle/>
          <a:p>
            <a:pPr algn="ctr">
              <a:lnSpc>
                <a:spcPts val="5040"/>
              </a:lnSpc>
              <a:spcBef>
                <a:spcPct val="0"/>
              </a:spcBef>
            </a:pPr>
            <a:r>
              <a:rPr lang="en-US" sz="4200" dirty="0">
                <a:solidFill>
                  <a:srgbClr val="000000"/>
                </a:solidFill>
                <a:latin typeface="王漢宗特黑體"/>
                <a:ea typeface="王漢宗特黑體"/>
                <a:cs typeface="王漢宗特黑體"/>
                <a:sym typeface="王漢宗特黑體"/>
              </a:rPr>
              <a:t>2.增進學習氛圍提升學習動力</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451633" y="2242504"/>
            <a:ext cx="16807667" cy="7373171"/>
            <a:chOff x="0" y="0"/>
            <a:chExt cx="9301126" cy="4080209"/>
          </a:xfrm>
        </p:grpSpPr>
        <p:sp>
          <p:nvSpPr>
            <p:cNvPr id="3" name="Freeform 3"/>
            <p:cNvSpPr/>
            <p:nvPr/>
          </p:nvSpPr>
          <p:spPr>
            <a:xfrm>
              <a:off x="0" y="0"/>
              <a:ext cx="9301127" cy="4080209"/>
            </a:xfrm>
            <a:custGeom>
              <a:avLst/>
              <a:gdLst/>
              <a:ahLst/>
              <a:cxnLst/>
              <a:rect l="l" t="t" r="r" b="b"/>
              <a:pathLst>
                <a:path w="9301127" h="4080209">
                  <a:moveTo>
                    <a:pt x="9176666" y="4080209"/>
                  </a:moveTo>
                  <a:lnTo>
                    <a:pt x="124460" y="4080209"/>
                  </a:lnTo>
                  <a:cubicBezTo>
                    <a:pt x="55880" y="4080209"/>
                    <a:pt x="0" y="4024329"/>
                    <a:pt x="0" y="3955749"/>
                  </a:cubicBezTo>
                  <a:lnTo>
                    <a:pt x="0" y="124460"/>
                  </a:lnTo>
                  <a:cubicBezTo>
                    <a:pt x="0" y="55880"/>
                    <a:pt x="55880" y="0"/>
                    <a:pt x="124460" y="0"/>
                  </a:cubicBezTo>
                  <a:lnTo>
                    <a:pt x="9176666" y="0"/>
                  </a:lnTo>
                  <a:cubicBezTo>
                    <a:pt x="9245247" y="0"/>
                    <a:pt x="9301127" y="55880"/>
                    <a:pt x="9301127" y="124460"/>
                  </a:cubicBezTo>
                  <a:lnTo>
                    <a:pt x="9301127" y="3955749"/>
                  </a:lnTo>
                  <a:cubicBezTo>
                    <a:pt x="9301127" y="4024329"/>
                    <a:pt x="9245247" y="4080209"/>
                    <a:pt x="9176666" y="4080209"/>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10729636" y="3264010"/>
            <a:ext cx="5602513" cy="4751594"/>
          </a:xfrm>
          <a:custGeom>
            <a:avLst/>
            <a:gdLst/>
            <a:ahLst/>
            <a:cxnLst/>
            <a:rect l="l" t="t" r="r" b="b"/>
            <a:pathLst>
              <a:path w="5602513" h="4751594">
                <a:moveTo>
                  <a:pt x="0" y="0"/>
                </a:moveTo>
                <a:lnTo>
                  <a:pt x="5602513" y="0"/>
                </a:lnTo>
                <a:lnTo>
                  <a:pt x="5602513" y="4751594"/>
                </a:lnTo>
                <a:lnTo>
                  <a:pt x="0" y="4751594"/>
                </a:lnTo>
                <a:lnTo>
                  <a:pt x="0" y="0"/>
                </a:lnTo>
                <a:close/>
              </a:path>
            </a:pathLst>
          </a:custGeom>
          <a:blipFill>
            <a:blip r:embed="rId9"/>
            <a:stretch>
              <a:fillRect/>
            </a:stretch>
          </a:blipFill>
        </p:spPr>
      </p:sp>
      <p:grpSp>
        <p:nvGrpSpPr>
          <p:cNvPr id="8" name="Group 8"/>
          <p:cNvGrpSpPr/>
          <p:nvPr/>
        </p:nvGrpSpPr>
        <p:grpSpPr>
          <a:xfrm>
            <a:off x="2035517" y="3766400"/>
            <a:ext cx="7923211" cy="1247560"/>
            <a:chOff x="0" y="0"/>
            <a:chExt cx="2086772" cy="328575"/>
          </a:xfrm>
        </p:grpSpPr>
        <p:sp>
          <p:nvSpPr>
            <p:cNvPr id="9" name="Freeform 9"/>
            <p:cNvSpPr/>
            <p:nvPr/>
          </p:nvSpPr>
          <p:spPr>
            <a:xfrm>
              <a:off x="0" y="0"/>
              <a:ext cx="2086772" cy="328575"/>
            </a:xfrm>
            <a:custGeom>
              <a:avLst/>
              <a:gdLst/>
              <a:ahLst/>
              <a:cxnLst/>
              <a:rect l="l" t="t" r="r" b="b"/>
              <a:pathLst>
                <a:path w="2086772" h="328575">
                  <a:moveTo>
                    <a:pt x="49833" y="0"/>
                  </a:moveTo>
                  <a:lnTo>
                    <a:pt x="2036939" y="0"/>
                  </a:lnTo>
                  <a:cubicBezTo>
                    <a:pt x="2064461" y="0"/>
                    <a:pt x="2086772" y="22311"/>
                    <a:pt x="2086772" y="49833"/>
                  </a:cubicBezTo>
                  <a:lnTo>
                    <a:pt x="2086772" y="278742"/>
                  </a:lnTo>
                  <a:cubicBezTo>
                    <a:pt x="2086772" y="306264"/>
                    <a:pt x="2064461" y="328575"/>
                    <a:pt x="2036939" y="328575"/>
                  </a:cubicBezTo>
                  <a:lnTo>
                    <a:pt x="49833" y="328575"/>
                  </a:lnTo>
                  <a:cubicBezTo>
                    <a:pt x="22311" y="328575"/>
                    <a:pt x="0" y="306264"/>
                    <a:pt x="0" y="278742"/>
                  </a:cubicBezTo>
                  <a:lnTo>
                    <a:pt x="0" y="49833"/>
                  </a:lnTo>
                  <a:cubicBezTo>
                    <a:pt x="0" y="22311"/>
                    <a:pt x="22311" y="0"/>
                    <a:pt x="49833" y="0"/>
                  </a:cubicBezTo>
                  <a:close/>
                </a:path>
              </a:pathLst>
            </a:custGeom>
            <a:solidFill>
              <a:srgbClr val="B69791"/>
            </a:solidFill>
          </p:spPr>
        </p:sp>
        <p:sp>
          <p:nvSpPr>
            <p:cNvPr id="10" name="TextBox 10"/>
            <p:cNvSpPr txBox="1"/>
            <p:nvPr/>
          </p:nvSpPr>
          <p:spPr>
            <a:xfrm>
              <a:off x="0" y="-47625"/>
              <a:ext cx="2086772" cy="376200"/>
            </a:xfrm>
            <a:prstGeom prst="rect">
              <a:avLst/>
            </a:prstGeom>
          </p:spPr>
          <p:txBody>
            <a:bodyPr lIns="50800" tIns="50800" rIns="50800" bIns="50800" rtlCol="0" anchor="ctr"/>
            <a:lstStyle/>
            <a:p>
              <a:pPr algn="ctr">
                <a:lnSpc>
                  <a:spcPts val="3285"/>
                </a:lnSpc>
              </a:pPr>
              <a:endParaRPr/>
            </a:p>
          </p:txBody>
        </p:sp>
      </p:grpSp>
      <p:grpSp>
        <p:nvGrpSpPr>
          <p:cNvPr id="11" name="Group 11"/>
          <p:cNvGrpSpPr/>
          <p:nvPr/>
        </p:nvGrpSpPr>
        <p:grpSpPr>
          <a:xfrm>
            <a:off x="2035517" y="5579112"/>
            <a:ext cx="7923211" cy="1247560"/>
            <a:chOff x="0" y="0"/>
            <a:chExt cx="2086772" cy="328575"/>
          </a:xfrm>
        </p:grpSpPr>
        <p:sp>
          <p:nvSpPr>
            <p:cNvPr id="12" name="Freeform 12"/>
            <p:cNvSpPr/>
            <p:nvPr/>
          </p:nvSpPr>
          <p:spPr>
            <a:xfrm>
              <a:off x="0" y="0"/>
              <a:ext cx="2086772" cy="328575"/>
            </a:xfrm>
            <a:custGeom>
              <a:avLst/>
              <a:gdLst/>
              <a:ahLst/>
              <a:cxnLst/>
              <a:rect l="l" t="t" r="r" b="b"/>
              <a:pathLst>
                <a:path w="2086772" h="328575">
                  <a:moveTo>
                    <a:pt x="49833" y="0"/>
                  </a:moveTo>
                  <a:lnTo>
                    <a:pt x="2036939" y="0"/>
                  </a:lnTo>
                  <a:cubicBezTo>
                    <a:pt x="2064461" y="0"/>
                    <a:pt x="2086772" y="22311"/>
                    <a:pt x="2086772" y="49833"/>
                  </a:cubicBezTo>
                  <a:lnTo>
                    <a:pt x="2086772" y="278742"/>
                  </a:lnTo>
                  <a:cubicBezTo>
                    <a:pt x="2086772" y="306264"/>
                    <a:pt x="2064461" y="328575"/>
                    <a:pt x="2036939" y="328575"/>
                  </a:cubicBezTo>
                  <a:lnTo>
                    <a:pt x="49833" y="328575"/>
                  </a:lnTo>
                  <a:cubicBezTo>
                    <a:pt x="22311" y="328575"/>
                    <a:pt x="0" y="306264"/>
                    <a:pt x="0" y="278742"/>
                  </a:cubicBezTo>
                  <a:lnTo>
                    <a:pt x="0" y="49833"/>
                  </a:lnTo>
                  <a:cubicBezTo>
                    <a:pt x="0" y="22311"/>
                    <a:pt x="22311" y="0"/>
                    <a:pt x="49833" y="0"/>
                  </a:cubicBezTo>
                  <a:close/>
                </a:path>
              </a:pathLst>
            </a:custGeom>
            <a:solidFill>
              <a:srgbClr val="CDB199"/>
            </a:solidFill>
          </p:spPr>
        </p:sp>
        <p:sp>
          <p:nvSpPr>
            <p:cNvPr id="13" name="TextBox 13"/>
            <p:cNvSpPr txBox="1"/>
            <p:nvPr/>
          </p:nvSpPr>
          <p:spPr>
            <a:xfrm>
              <a:off x="0" y="-47625"/>
              <a:ext cx="2086772" cy="376200"/>
            </a:xfrm>
            <a:prstGeom prst="rect">
              <a:avLst/>
            </a:prstGeom>
          </p:spPr>
          <p:txBody>
            <a:bodyPr lIns="50800" tIns="50800" rIns="50800" bIns="50800" rtlCol="0" anchor="ctr"/>
            <a:lstStyle/>
            <a:p>
              <a:pPr algn="ctr">
                <a:lnSpc>
                  <a:spcPts val="3285"/>
                </a:lnSpc>
              </a:pPr>
              <a:endParaRPr/>
            </a:p>
          </p:txBody>
        </p:sp>
      </p:grpSp>
      <p:grpSp>
        <p:nvGrpSpPr>
          <p:cNvPr id="14" name="Group 14"/>
          <p:cNvGrpSpPr/>
          <p:nvPr/>
        </p:nvGrpSpPr>
        <p:grpSpPr>
          <a:xfrm>
            <a:off x="2035517" y="7391824"/>
            <a:ext cx="7923211" cy="1247560"/>
            <a:chOff x="0" y="0"/>
            <a:chExt cx="2086772" cy="328575"/>
          </a:xfrm>
        </p:grpSpPr>
        <p:sp>
          <p:nvSpPr>
            <p:cNvPr id="15" name="Freeform 15"/>
            <p:cNvSpPr/>
            <p:nvPr/>
          </p:nvSpPr>
          <p:spPr>
            <a:xfrm>
              <a:off x="0" y="0"/>
              <a:ext cx="2086772" cy="328575"/>
            </a:xfrm>
            <a:custGeom>
              <a:avLst/>
              <a:gdLst/>
              <a:ahLst/>
              <a:cxnLst/>
              <a:rect l="l" t="t" r="r" b="b"/>
              <a:pathLst>
                <a:path w="2086772" h="328575">
                  <a:moveTo>
                    <a:pt x="49833" y="0"/>
                  </a:moveTo>
                  <a:lnTo>
                    <a:pt x="2036939" y="0"/>
                  </a:lnTo>
                  <a:cubicBezTo>
                    <a:pt x="2064461" y="0"/>
                    <a:pt x="2086772" y="22311"/>
                    <a:pt x="2086772" y="49833"/>
                  </a:cubicBezTo>
                  <a:lnTo>
                    <a:pt x="2086772" y="278742"/>
                  </a:lnTo>
                  <a:cubicBezTo>
                    <a:pt x="2086772" y="306264"/>
                    <a:pt x="2064461" y="328575"/>
                    <a:pt x="2036939" y="328575"/>
                  </a:cubicBezTo>
                  <a:lnTo>
                    <a:pt x="49833" y="328575"/>
                  </a:lnTo>
                  <a:cubicBezTo>
                    <a:pt x="22311" y="328575"/>
                    <a:pt x="0" y="306264"/>
                    <a:pt x="0" y="278742"/>
                  </a:cubicBezTo>
                  <a:lnTo>
                    <a:pt x="0" y="49833"/>
                  </a:lnTo>
                  <a:cubicBezTo>
                    <a:pt x="0" y="22311"/>
                    <a:pt x="22311" y="0"/>
                    <a:pt x="49833" y="0"/>
                  </a:cubicBezTo>
                  <a:close/>
                </a:path>
              </a:pathLst>
            </a:custGeom>
            <a:solidFill>
              <a:srgbClr val="B69791"/>
            </a:solidFill>
          </p:spPr>
        </p:sp>
        <p:sp>
          <p:nvSpPr>
            <p:cNvPr id="16" name="TextBox 16"/>
            <p:cNvSpPr txBox="1"/>
            <p:nvPr/>
          </p:nvSpPr>
          <p:spPr>
            <a:xfrm>
              <a:off x="0" y="-47625"/>
              <a:ext cx="2086772" cy="376200"/>
            </a:xfrm>
            <a:prstGeom prst="rect">
              <a:avLst/>
            </a:prstGeom>
          </p:spPr>
          <p:txBody>
            <a:bodyPr lIns="50800" tIns="50800" rIns="50800" bIns="50800" rtlCol="0" anchor="ctr"/>
            <a:lstStyle/>
            <a:p>
              <a:pPr algn="ctr">
                <a:lnSpc>
                  <a:spcPts val="3285"/>
                </a:lnSpc>
              </a:pPr>
              <a:endParaRPr/>
            </a:p>
          </p:txBody>
        </p:sp>
      </p:grpSp>
      <p:sp>
        <p:nvSpPr>
          <p:cNvPr id="17" name="Freeform 17"/>
          <p:cNvSpPr/>
          <p:nvPr/>
        </p:nvSpPr>
        <p:spPr>
          <a:xfrm>
            <a:off x="6110624" y="1130065"/>
            <a:ext cx="6206721" cy="612914"/>
          </a:xfrm>
          <a:custGeom>
            <a:avLst/>
            <a:gdLst/>
            <a:ahLst/>
            <a:cxnLst/>
            <a:rect l="l" t="t" r="r" b="b"/>
            <a:pathLst>
              <a:path w="6206721" h="612914">
                <a:moveTo>
                  <a:pt x="0" y="0"/>
                </a:moveTo>
                <a:lnTo>
                  <a:pt x="6206722" y="0"/>
                </a:lnTo>
                <a:lnTo>
                  <a:pt x="6206722" y="612914"/>
                </a:lnTo>
                <a:lnTo>
                  <a:pt x="0" y="612914"/>
                </a:lnTo>
                <a:lnTo>
                  <a:pt x="0" y="0"/>
                </a:lnTo>
                <a:close/>
              </a:path>
            </a:pathLst>
          </a:custGeom>
          <a:blipFill>
            <a:blip r:embed="rId10">
              <a:alphaModFix amt="65999"/>
              <a:extLst>
                <a:ext uri="{96DAC541-7B7A-43D3-8B79-37D633B846F1}">
                  <asvg:svgBlip xmlns:asvg="http://schemas.microsoft.com/office/drawing/2016/SVG/main" xmlns="" r:embed="rId11"/>
                </a:ext>
              </a:extLst>
            </a:blip>
            <a:stretch>
              <a:fillRect/>
            </a:stretch>
          </a:blipFill>
        </p:spPr>
      </p:sp>
      <p:sp>
        <p:nvSpPr>
          <p:cNvPr id="18" name="Freeform 18"/>
          <p:cNvSpPr/>
          <p:nvPr/>
        </p:nvSpPr>
        <p:spPr>
          <a:xfrm>
            <a:off x="11106218" y="8106042"/>
            <a:ext cx="975677" cy="1042112"/>
          </a:xfrm>
          <a:custGeom>
            <a:avLst/>
            <a:gdLst/>
            <a:ahLst/>
            <a:cxnLst/>
            <a:rect l="l" t="t" r="r" b="b"/>
            <a:pathLst>
              <a:path w="975677" h="1042112">
                <a:moveTo>
                  <a:pt x="0" y="0"/>
                </a:moveTo>
                <a:lnTo>
                  <a:pt x="975677" y="0"/>
                </a:lnTo>
                <a:lnTo>
                  <a:pt x="975677" y="1042111"/>
                </a:lnTo>
                <a:lnTo>
                  <a:pt x="0" y="1042111"/>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19" name="TextBox 19"/>
          <p:cNvSpPr txBox="1"/>
          <p:nvPr/>
        </p:nvSpPr>
        <p:spPr>
          <a:xfrm>
            <a:off x="1120872" y="9007183"/>
            <a:ext cx="2565754" cy="300990"/>
          </a:xfrm>
          <a:prstGeom prst="rect">
            <a:avLst/>
          </a:prstGeom>
        </p:spPr>
        <p:txBody>
          <a:bodyPr lIns="0" tIns="0" rIns="0" bIns="0" rtlCol="0" anchor="t">
            <a:spAutoFit/>
          </a:bodyPr>
          <a:lstStyle/>
          <a:p>
            <a:pPr algn="ctr">
              <a:lnSpc>
                <a:spcPts val="2100"/>
              </a:lnSpc>
            </a:pPr>
            <a:r>
              <a:rPr lang="en-US" sz="2100">
                <a:solidFill>
                  <a:srgbClr val="FFFFFF"/>
                </a:solidFill>
                <a:latin typeface="Public Sans"/>
                <a:ea typeface="Public Sans"/>
                <a:cs typeface="Public Sans"/>
                <a:sym typeface="Public Sans"/>
              </a:rPr>
              <a:t>Time: 5 minutes</a:t>
            </a:r>
          </a:p>
        </p:txBody>
      </p:sp>
      <p:sp>
        <p:nvSpPr>
          <p:cNvPr id="20" name="TextBox 20"/>
          <p:cNvSpPr txBox="1"/>
          <p:nvPr/>
        </p:nvSpPr>
        <p:spPr>
          <a:xfrm>
            <a:off x="685801" y="866499"/>
            <a:ext cx="2634196"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系統介紹</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21" name="TextBox 21"/>
          <p:cNvSpPr txBox="1"/>
          <p:nvPr/>
        </p:nvSpPr>
        <p:spPr>
          <a:xfrm>
            <a:off x="451633" y="2371725"/>
            <a:ext cx="16807667" cy="866775"/>
          </a:xfrm>
          <a:prstGeom prst="rect">
            <a:avLst/>
          </a:prstGeom>
        </p:spPr>
        <p:txBody>
          <a:bodyPr lIns="0" tIns="0" rIns="0" bIns="0" rtlCol="0" anchor="t">
            <a:spAutoFit/>
          </a:bodyPr>
          <a:lstStyle/>
          <a:p>
            <a:pPr algn="ctr">
              <a:lnSpc>
                <a:spcPts val="6000"/>
              </a:lnSpc>
              <a:spcBef>
                <a:spcPct val="0"/>
              </a:spcBef>
            </a:pPr>
            <a:r>
              <a:rPr lang="en-US" sz="5000" dirty="0" err="1">
                <a:solidFill>
                  <a:srgbClr val="505050"/>
                </a:solidFill>
                <a:latin typeface="王漢宗特黑體"/>
                <a:ea typeface="王漢宗特黑體"/>
                <a:cs typeface="王漢宗特黑體"/>
                <a:sym typeface="王漢宗特黑體"/>
              </a:rPr>
              <a:t>MediaPipe</a:t>
            </a:r>
            <a:endParaRPr lang="en-US" sz="5000" dirty="0">
              <a:solidFill>
                <a:srgbClr val="505050"/>
              </a:solidFill>
              <a:latin typeface="王漢宗特黑體"/>
              <a:ea typeface="王漢宗特黑體"/>
              <a:cs typeface="王漢宗特黑體"/>
              <a:sym typeface="王漢宗特黑體"/>
            </a:endParaRPr>
          </a:p>
        </p:txBody>
      </p:sp>
      <p:sp>
        <p:nvSpPr>
          <p:cNvPr id="22" name="TextBox 22"/>
          <p:cNvSpPr txBox="1"/>
          <p:nvPr/>
        </p:nvSpPr>
        <p:spPr>
          <a:xfrm>
            <a:off x="16970678" y="9085339"/>
            <a:ext cx="1410546" cy="1066800"/>
          </a:xfrm>
          <a:prstGeom prst="rect">
            <a:avLst/>
          </a:prstGeom>
        </p:spPr>
        <p:txBody>
          <a:bodyPr lIns="0" tIns="0" rIns="0" bIns="0" rtlCol="0" anchor="t">
            <a:spAutoFit/>
          </a:bodyPr>
          <a:lstStyle/>
          <a:p>
            <a:pPr algn="ctr">
              <a:lnSpc>
                <a:spcPts val="8399"/>
              </a:lnSpc>
              <a:spcBef>
                <a:spcPct val="0"/>
              </a:spcBef>
            </a:pPr>
            <a:r>
              <a:rPr lang="en-US" sz="6999">
                <a:solidFill>
                  <a:srgbClr val="505050"/>
                </a:solidFill>
                <a:latin typeface="可画标题黑-HK"/>
                <a:ea typeface="可画标题黑-HK"/>
                <a:cs typeface="可画标题黑-HK"/>
                <a:sym typeface="可画标题黑-HK"/>
              </a:rPr>
              <a:t>4</a:t>
            </a:r>
          </a:p>
        </p:txBody>
      </p:sp>
      <p:sp>
        <p:nvSpPr>
          <p:cNvPr id="23" name="TextBox 23"/>
          <p:cNvSpPr txBox="1"/>
          <p:nvPr/>
        </p:nvSpPr>
        <p:spPr>
          <a:xfrm>
            <a:off x="2555303" y="3993059"/>
            <a:ext cx="6883640" cy="769441"/>
          </a:xfrm>
          <a:prstGeom prst="rect">
            <a:avLst/>
          </a:prstGeom>
        </p:spPr>
        <p:txBody>
          <a:bodyPr lIns="0" tIns="0" rIns="0" bIns="0" rtlCol="0" anchor="t">
            <a:spAutoFit/>
          </a:bodyPr>
          <a:lstStyle/>
          <a:p>
            <a:pPr algn="ctr">
              <a:lnSpc>
                <a:spcPts val="6000"/>
              </a:lnSpc>
            </a:pPr>
            <a:r>
              <a:rPr lang="en-US" sz="5000" dirty="0" err="1">
                <a:solidFill>
                  <a:srgbClr val="000000"/>
                </a:solidFill>
                <a:latin typeface="王漢宗特黑體"/>
                <a:ea typeface="王漢宗特黑體"/>
                <a:cs typeface="王漢宗特黑體"/>
                <a:sym typeface="王漢宗特黑體"/>
              </a:rPr>
              <a:t>機器學習模型應用框架</a:t>
            </a:r>
            <a:endParaRPr lang="en-US" sz="5000" dirty="0">
              <a:solidFill>
                <a:srgbClr val="000000"/>
              </a:solidFill>
              <a:latin typeface="王漢宗特黑體"/>
              <a:ea typeface="王漢宗特黑體"/>
              <a:cs typeface="王漢宗特黑體"/>
              <a:sym typeface="王漢宗特黑體"/>
            </a:endParaRPr>
          </a:p>
        </p:txBody>
      </p:sp>
      <p:sp>
        <p:nvSpPr>
          <p:cNvPr id="24" name="TextBox 24"/>
          <p:cNvSpPr txBox="1"/>
          <p:nvPr/>
        </p:nvSpPr>
        <p:spPr>
          <a:xfrm>
            <a:off x="2438400" y="5821859"/>
            <a:ext cx="7014311" cy="769441"/>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000000"/>
                </a:solidFill>
                <a:latin typeface="王漢宗特黑體"/>
                <a:ea typeface="王漢宗特黑體"/>
                <a:cs typeface="王漢宗特黑體"/>
                <a:sym typeface="王漢宗特黑體"/>
              </a:rPr>
              <a:t>以手指的關節角度去判斷</a:t>
            </a:r>
            <a:endParaRPr lang="en-US" sz="5000" dirty="0">
              <a:solidFill>
                <a:srgbClr val="000000"/>
              </a:solidFill>
              <a:latin typeface="王漢宗特黑體"/>
              <a:ea typeface="王漢宗特黑體"/>
              <a:cs typeface="王漢宗特黑體"/>
              <a:sym typeface="王漢宗特黑體"/>
            </a:endParaRPr>
          </a:p>
        </p:txBody>
      </p:sp>
      <p:sp>
        <p:nvSpPr>
          <p:cNvPr id="25" name="TextBox 25"/>
          <p:cNvSpPr txBox="1"/>
          <p:nvPr/>
        </p:nvSpPr>
        <p:spPr>
          <a:xfrm>
            <a:off x="2438400" y="7581900"/>
            <a:ext cx="7052411" cy="769441"/>
          </a:xfrm>
          <a:prstGeom prst="rect">
            <a:avLst/>
          </a:prstGeom>
        </p:spPr>
        <p:txBody>
          <a:bodyPr wrap="square" lIns="0" tIns="0" rIns="0" bIns="0" rtlCol="0" anchor="t">
            <a:spAutoFit/>
          </a:bodyPr>
          <a:lstStyle/>
          <a:p>
            <a:pPr algn="ctr">
              <a:lnSpc>
                <a:spcPts val="6000"/>
              </a:lnSpc>
              <a:spcBef>
                <a:spcPct val="0"/>
              </a:spcBef>
            </a:pPr>
            <a:r>
              <a:rPr lang="en-US" sz="5000" dirty="0" err="1">
                <a:solidFill>
                  <a:srgbClr val="000000"/>
                </a:solidFill>
                <a:latin typeface="王漢宗特黑體"/>
                <a:ea typeface="王漢宗特黑體"/>
                <a:cs typeface="王漢宗特黑體"/>
                <a:sym typeface="王漢宗特黑體"/>
              </a:rPr>
              <a:t>用於人臉追蹤、手勢偵測</a:t>
            </a:r>
            <a:endParaRPr lang="en-US" sz="5000" dirty="0">
              <a:solidFill>
                <a:srgbClr val="000000"/>
              </a:solidFill>
              <a:latin typeface="王漢宗特黑體"/>
              <a:ea typeface="王漢宗特黑體"/>
              <a:cs typeface="王漢宗特黑體"/>
              <a:sym typeface="王漢宗特黑體"/>
            </a:endParaRPr>
          </a:p>
        </p:txBody>
      </p:sp>
      <p:sp>
        <p:nvSpPr>
          <p:cNvPr id="26" name="TextBox 26"/>
          <p:cNvSpPr txBox="1"/>
          <p:nvPr/>
        </p:nvSpPr>
        <p:spPr>
          <a:xfrm>
            <a:off x="6858000" y="447579"/>
            <a:ext cx="45720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用到的技術</a:t>
            </a:r>
            <a:endParaRPr lang="en-US" sz="7200" dirty="0">
              <a:solidFill>
                <a:srgbClr val="000000"/>
              </a:solidFill>
              <a:latin typeface="王漢宗特黑體"/>
              <a:ea typeface="王漢宗特黑體"/>
              <a:cs typeface="王漢宗特黑體"/>
              <a:sym typeface="王漢宗特黑體"/>
            </a:endParaRPr>
          </a:p>
        </p:txBody>
      </p:sp>
      <p:sp>
        <p:nvSpPr>
          <p:cNvPr id="27" name="TextBox 27"/>
          <p:cNvSpPr txBox="1"/>
          <p:nvPr/>
        </p:nvSpPr>
        <p:spPr>
          <a:xfrm>
            <a:off x="12192000" y="8369008"/>
            <a:ext cx="2868216" cy="619125"/>
          </a:xfrm>
          <a:prstGeom prst="rect">
            <a:avLst/>
          </a:prstGeom>
        </p:spPr>
        <p:txBody>
          <a:bodyPr lIns="0" tIns="0" rIns="0" bIns="0" rtlCol="0" anchor="t">
            <a:spAutoFit/>
          </a:bodyPr>
          <a:lstStyle/>
          <a:p>
            <a:pPr algn="ctr">
              <a:lnSpc>
                <a:spcPts val="4320"/>
              </a:lnSpc>
              <a:spcBef>
                <a:spcPct val="0"/>
              </a:spcBef>
            </a:pPr>
            <a:r>
              <a:rPr lang="en-US" sz="3600" dirty="0">
                <a:solidFill>
                  <a:srgbClr val="000000"/>
                </a:solidFill>
                <a:latin typeface="王漢宗特黑體"/>
                <a:ea typeface="王漢宗特黑體"/>
                <a:cs typeface="王漢宗特黑體"/>
                <a:sym typeface="王漢宗特黑體"/>
              </a:rPr>
              <a:t>分為21個節點</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451633" y="2139091"/>
            <a:ext cx="16807667" cy="7373171"/>
            <a:chOff x="0" y="0"/>
            <a:chExt cx="9301126" cy="4080209"/>
          </a:xfrm>
        </p:grpSpPr>
        <p:sp>
          <p:nvSpPr>
            <p:cNvPr id="3" name="Freeform 3"/>
            <p:cNvSpPr/>
            <p:nvPr/>
          </p:nvSpPr>
          <p:spPr>
            <a:xfrm>
              <a:off x="0" y="0"/>
              <a:ext cx="9301127" cy="4080209"/>
            </a:xfrm>
            <a:custGeom>
              <a:avLst/>
              <a:gdLst/>
              <a:ahLst/>
              <a:cxnLst/>
              <a:rect l="l" t="t" r="r" b="b"/>
              <a:pathLst>
                <a:path w="9301127" h="4080209">
                  <a:moveTo>
                    <a:pt x="9176666" y="4080209"/>
                  </a:moveTo>
                  <a:lnTo>
                    <a:pt x="124460" y="4080209"/>
                  </a:lnTo>
                  <a:cubicBezTo>
                    <a:pt x="55880" y="4080209"/>
                    <a:pt x="0" y="4024329"/>
                    <a:pt x="0" y="3955749"/>
                  </a:cubicBezTo>
                  <a:lnTo>
                    <a:pt x="0" y="124460"/>
                  </a:lnTo>
                  <a:cubicBezTo>
                    <a:pt x="0" y="55880"/>
                    <a:pt x="55880" y="0"/>
                    <a:pt x="124460" y="0"/>
                  </a:cubicBezTo>
                  <a:lnTo>
                    <a:pt x="9176666" y="0"/>
                  </a:lnTo>
                  <a:cubicBezTo>
                    <a:pt x="9245247" y="0"/>
                    <a:pt x="9301127" y="55880"/>
                    <a:pt x="9301127" y="124460"/>
                  </a:cubicBezTo>
                  <a:lnTo>
                    <a:pt x="9301127" y="3955749"/>
                  </a:lnTo>
                  <a:cubicBezTo>
                    <a:pt x="9301127" y="4024329"/>
                    <a:pt x="9245247" y="4080209"/>
                    <a:pt x="9176666" y="4080209"/>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6" name="Freeform 6"/>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sp>
      <p:sp>
        <p:nvSpPr>
          <p:cNvPr id="7" name="Freeform 7"/>
          <p:cNvSpPr/>
          <p:nvPr/>
        </p:nvSpPr>
        <p:spPr>
          <a:xfrm>
            <a:off x="6110624" y="1130065"/>
            <a:ext cx="6206721" cy="612914"/>
          </a:xfrm>
          <a:custGeom>
            <a:avLst/>
            <a:gdLst/>
            <a:ahLst/>
            <a:cxnLst/>
            <a:rect l="l" t="t" r="r" b="b"/>
            <a:pathLst>
              <a:path w="6206721" h="612914">
                <a:moveTo>
                  <a:pt x="0" y="0"/>
                </a:moveTo>
                <a:lnTo>
                  <a:pt x="6206722" y="0"/>
                </a:lnTo>
                <a:lnTo>
                  <a:pt x="6206722" y="612914"/>
                </a:lnTo>
                <a:lnTo>
                  <a:pt x="0" y="612914"/>
                </a:lnTo>
                <a:lnTo>
                  <a:pt x="0" y="0"/>
                </a:lnTo>
                <a:close/>
              </a:path>
            </a:pathLst>
          </a:custGeom>
          <a:blipFill>
            <a:blip r:embed="rId11">
              <a:alphaModFix amt="65999"/>
              <a:extLst>
                <a:ext uri="{96DAC541-7B7A-43D3-8B79-37D633B846F1}">
                  <asvg:svgBlip xmlns:asvg="http://schemas.microsoft.com/office/drawing/2016/SVG/main" xmlns="" r:embed="rId12"/>
                </a:ext>
              </a:extLst>
            </a:blip>
            <a:stretch>
              <a:fillRect/>
            </a:stretch>
          </a:blipFill>
        </p:spPr>
      </p:sp>
      <p:sp>
        <p:nvSpPr>
          <p:cNvPr id="8" name="Freeform 8"/>
          <p:cNvSpPr/>
          <p:nvPr/>
        </p:nvSpPr>
        <p:spPr>
          <a:xfrm>
            <a:off x="4118142" y="4037819"/>
            <a:ext cx="1526223" cy="347216"/>
          </a:xfrm>
          <a:custGeom>
            <a:avLst/>
            <a:gdLst/>
            <a:ahLst/>
            <a:cxnLst/>
            <a:rect l="l" t="t" r="r" b="b"/>
            <a:pathLst>
              <a:path w="1526223" h="347216">
                <a:moveTo>
                  <a:pt x="0" y="0"/>
                </a:moveTo>
                <a:lnTo>
                  <a:pt x="1526223" y="0"/>
                </a:lnTo>
                <a:lnTo>
                  <a:pt x="1526223" y="347215"/>
                </a:lnTo>
                <a:lnTo>
                  <a:pt x="0" y="347215"/>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5"/>
          <a:srcRect/>
          <a:stretch>
            <a:fillRect/>
          </a:stretch>
        </p:blipFill>
        <p:spPr>
          <a:xfrm>
            <a:off x="1255731" y="3784903"/>
            <a:ext cx="7888269" cy="4999607"/>
          </a:xfrm>
          <a:prstGeom prst="rect">
            <a:avLst/>
          </a:prstGeom>
        </p:spPr>
      </p:pic>
      <p:grpSp>
        <p:nvGrpSpPr>
          <p:cNvPr id="10" name="Group 10"/>
          <p:cNvGrpSpPr/>
          <p:nvPr/>
        </p:nvGrpSpPr>
        <p:grpSpPr>
          <a:xfrm>
            <a:off x="740167" y="2897950"/>
            <a:ext cx="3136659" cy="1313476"/>
            <a:chOff x="0" y="0"/>
            <a:chExt cx="4182212" cy="1751301"/>
          </a:xfrm>
        </p:grpSpPr>
        <p:sp>
          <p:nvSpPr>
            <p:cNvPr id="11" name="Freeform 11"/>
            <p:cNvSpPr/>
            <p:nvPr/>
          </p:nvSpPr>
          <p:spPr>
            <a:xfrm>
              <a:off x="0" y="0"/>
              <a:ext cx="4182212" cy="1751301"/>
            </a:xfrm>
            <a:custGeom>
              <a:avLst/>
              <a:gdLst/>
              <a:ahLst/>
              <a:cxnLst/>
              <a:rect l="l" t="t" r="r" b="b"/>
              <a:pathLst>
                <a:path w="4182212" h="1751301">
                  <a:moveTo>
                    <a:pt x="0" y="0"/>
                  </a:moveTo>
                  <a:lnTo>
                    <a:pt x="4182212" y="0"/>
                  </a:lnTo>
                  <a:lnTo>
                    <a:pt x="4182212" y="1751301"/>
                  </a:lnTo>
                  <a:lnTo>
                    <a:pt x="0" y="1751301"/>
                  </a:lnTo>
                  <a:lnTo>
                    <a:pt x="0" y="0"/>
                  </a:lnTo>
                  <a:close/>
                </a:path>
              </a:pathLst>
            </a:custGeom>
            <a:blipFill>
              <a:blip r:embed="rId16">
                <a:extLst>
                  <a:ext uri="{96DAC541-7B7A-43D3-8B79-37D633B846F1}">
                    <asvg:svgBlip xmlns:asvg="http://schemas.microsoft.com/office/drawing/2016/SVG/main" xmlns="" r:embed="rId17"/>
                  </a:ext>
                </a:extLst>
              </a:blip>
              <a:stretch>
                <a:fillRect/>
              </a:stretch>
            </a:blipFill>
          </p:spPr>
        </p:sp>
        <p:sp>
          <p:nvSpPr>
            <p:cNvPr id="12" name="TextBox 12"/>
            <p:cNvSpPr txBox="1"/>
            <p:nvPr/>
          </p:nvSpPr>
          <p:spPr>
            <a:xfrm>
              <a:off x="728209" y="672451"/>
              <a:ext cx="3048000" cy="800100"/>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回傳的資訊</a:t>
              </a:r>
              <a:endParaRPr lang="en-US" sz="3600" dirty="0">
                <a:solidFill>
                  <a:srgbClr val="000000"/>
                </a:solidFill>
                <a:latin typeface="王漢宗特黑體"/>
                <a:ea typeface="王漢宗特黑體"/>
                <a:cs typeface="王漢宗特黑體"/>
                <a:sym typeface="王漢宗特黑體"/>
              </a:endParaRPr>
            </a:p>
          </p:txBody>
        </p:sp>
      </p:grpSp>
      <p:sp>
        <p:nvSpPr>
          <p:cNvPr id="13" name="Freeform 13"/>
          <p:cNvSpPr/>
          <p:nvPr/>
        </p:nvSpPr>
        <p:spPr>
          <a:xfrm rot="-1575103">
            <a:off x="9599841" y="4585329"/>
            <a:ext cx="1480787" cy="732990"/>
          </a:xfrm>
          <a:custGeom>
            <a:avLst/>
            <a:gdLst/>
            <a:ahLst/>
            <a:cxnLst/>
            <a:rect l="l" t="t" r="r" b="b"/>
            <a:pathLst>
              <a:path w="1480787" h="732990">
                <a:moveTo>
                  <a:pt x="0" y="0"/>
                </a:moveTo>
                <a:lnTo>
                  <a:pt x="1480787" y="0"/>
                </a:lnTo>
                <a:lnTo>
                  <a:pt x="1480787" y="732990"/>
                </a:lnTo>
                <a:lnTo>
                  <a:pt x="0" y="732990"/>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4" name="Freeform 14"/>
          <p:cNvSpPr/>
          <p:nvPr/>
        </p:nvSpPr>
        <p:spPr>
          <a:xfrm rot="2190858">
            <a:off x="9583024" y="7403683"/>
            <a:ext cx="1403129" cy="694549"/>
          </a:xfrm>
          <a:custGeom>
            <a:avLst/>
            <a:gdLst/>
            <a:ahLst/>
            <a:cxnLst/>
            <a:rect l="l" t="t" r="r" b="b"/>
            <a:pathLst>
              <a:path w="1403129" h="694549">
                <a:moveTo>
                  <a:pt x="0" y="0"/>
                </a:moveTo>
                <a:lnTo>
                  <a:pt x="1403129" y="0"/>
                </a:lnTo>
                <a:lnTo>
                  <a:pt x="1403129" y="694548"/>
                </a:lnTo>
                <a:lnTo>
                  <a:pt x="0" y="694548"/>
                </a:lnTo>
                <a:lnTo>
                  <a:pt x="0" y="0"/>
                </a:lnTo>
                <a:close/>
              </a:path>
            </a:pathLst>
          </a:custGeom>
          <a:blipFill>
            <a:blip r:embed="rId18">
              <a:extLst>
                <a:ext uri="{96DAC541-7B7A-43D3-8B79-37D633B846F1}">
                  <asvg:svgBlip xmlns:asvg="http://schemas.microsoft.com/office/drawing/2016/SVG/main" xmlns="" r:embed="rId19"/>
                </a:ext>
              </a:extLst>
            </a:blip>
            <a:stretch>
              <a:fillRect/>
            </a:stretch>
          </a:blipFill>
        </p:spPr>
      </p:sp>
      <p:sp>
        <p:nvSpPr>
          <p:cNvPr id="15" name="Freeform 15"/>
          <p:cNvSpPr/>
          <p:nvPr/>
        </p:nvSpPr>
        <p:spPr>
          <a:xfrm>
            <a:off x="11832284" y="2946582"/>
            <a:ext cx="3334022" cy="2698121"/>
          </a:xfrm>
          <a:custGeom>
            <a:avLst/>
            <a:gdLst/>
            <a:ahLst/>
            <a:cxnLst/>
            <a:rect l="l" t="t" r="r" b="b"/>
            <a:pathLst>
              <a:path w="3334022" h="2698121">
                <a:moveTo>
                  <a:pt x="0" y="0"/>
                </a:moveTo>
                <a:lnTo>
                  <a:pt x="3334021" y="0"/>
                </a:lnTo>
                <a:lnTo>
                  <a:pt x="3334021" y="2698120"/>
                </a:lnTo>
                <a:lnTo>
                  <a:pt x="0" y="2698120"/>
                </a:lnTo>
                <a:lnTo>
                  <a:pt x="0" y="0"/>
                </a:lnTo>
                <a:close/>
              </a:path>
            </a:pathLst>
          </a:custGeom>
          <a:blipFill>
            <a:blip r:embed="rId20"/>
            <a:stretch>
              <a:fillRect/>
            </a:stretch>
          </a:blipFill>
        </p:spPr>
      </p:sp>
      <p:sp>
        <p:nvSpPr>
          <p:cNvPr id="16" name="Freeform 16"/>
          <p:cNvSpPr/>
          <p:nvPr/>
        </p:nvSpPr>
        <p:spPr>
          <a:xfrm>
            <a:off x="11832284" y="6701977"/>
            <a:ext cx="3334022" cy="2687821"/>
          </a:xfrm>
          <a:custGeom>
            <a:avLst/>
            <a:gdLst/>
            <a:ahLst/>
            <a:cxnLst/>
            <a:rect l="l" t="t" r="r" b="b"/>
            <a:pathLst>
              <a:path w="3334022" h="2687821">
                <a:moveTo>
                  <a:pt x="0" y="0"/>
                </a:moveTo>
                <a:lnTo>
                  <a:pt x="3334021" y="0"/>
                </a:lnTo>
                <a:lnTo>
                  <a:pt x="3334021" y="2687821"/>
                </a:lnTo>
                <a:lnTo>
                  <a:pt x="0" y="2687821"/>
                </a:lnTo>
                <a:lnTo>
                  <a:pt x="0" y="0"/>
                </a:lnTo>
                <a:close/>
              </a:path>
            </a:pathLst>
          </a:custGeom>
          <a:blipFill>
            <a:blip r:embed="rId21"/>
            <a:stretch>
              <a:fillRect t="-2340" b="-2340"/>
            </a:stretch>
          </a:blipFill>
        </p:spPr>
      </p:sp>
      <p:sp>
        <p:nvSpPr>
          <p:cNvPr id="17" name="TextBox 17"/>
          <p:cNvSpPr txBox="1"/>
          <p:nvPr/>
        </p:nvSpPr>
        <p:spPr>
          <a:xfrm>
            <a:off x="1120872" y="9007183"/>
            <a:ext cx="2565754" cy="300990"/>
          </a:xfrm>
          <a:prstGeom prst="rect">
            <a:avLst/>
          </a:prstGeom>
        </p:spPr>
        <p:txBody>
          <a:bodyPr lIns="0" tIns="0" rIns="0" bIns="0" rtlCol="0" anchor="t">
            <a:spAutoFit/>
          </a:bodyPr>
          <a:lstStyle/>
          <a:p>
            <a:pPr algn="ctr">
              <a:lnSpc>
                <a:spcPts val="2100"/>
              </a:lnSpc>
            </a:pPr>
            <a:r>
              <a:rPr lang="en-US" sz="2100">
                <a:solidFill>
                  <a:srgbClr val="FFFFFF"/>
                </a:solidFill>
                <a:latin typeface="Public Sans"/>
                <a:ea typeface="Public Sans"/>
                <a:cs typeface="Public Sans"/>
                <a:sym typeface="Public Sans"/>
              </a:rPr>
              <a:t>Time: 5 minutes</a:t>
            </a:r>
          </a:p>
        </p:txBody>
      </p:sp>
      <p:sp>
        <p:nvSpPr>
          <p:cNvPr id="18" name="TextBox 18"/>
          <p:cNvSpPr txBox="1"/>
          <p:nvPr/>
        </p:nvSpPr>
        <p:spPr>
          <a:xfrm>
            <a:off x="609601" y="866499"/>
            <a:ext cx="2710396"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系統介紹</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9" name="TextBox 19"/>
          <p:cNvSpPr txBox="1"/>
          <p:nvPr/>
        </p:nvSpPr>
        <p:spPr>
          <a:xfrm>
            <a:off x="451633" y="2247900"/>
            <a:ext cx="16807667" cy="866775"/>
          </a:xfrm>
          <a:prstGeom prst="rect">
            <a:avLst/>
          </a:prstGeom>
        </p:spPr>
        <p:txBody>
          <a:bodyPr lIns="0" tIns="0" rIns="0" bIns="0" rtlCol="0" anchor="t">
            <a:spAutoFit/>
          </a:bodyPr>
          <a:lstStyle/>
          <a:p>
            <a:pPr algn="ctr">
              <a:lnSpc>
                <a:spcPts val="6000"/>
              </a:lnSpc>
              <a:spcBef>
                <a:spcPct val="0"/>
              </a:spcBef>
            </a:pPr>
            <a:r>
              <a:rPr lang="en-US" sz="5000" dirty="0" err="1">
                <a:solidFill>
                  <a:srgbClr val="505050"/>
                </a:solidFill>
                <a:latin typeface="王漢宗特黑體"/>
                <a:ea typeface="王漢宗特黑體"/>
                <a:cs typeface="王漢宗特黑體"/>
                <a:sym typeface="王漢宗特黑體"/>
              </a:rPr>
              <a:t>手勢範例影片</a:t>
            </a:r>
            <a:endParaRPr lang="en-US" sz="5000" dirty="0">
              <a:solidFill>
                <a:srgbClr val="505050"/>
              </a:solidFill>
              <a:latin typeface="王漢宗特黑體"/>
              <a:ea typeface="王漢宗特黑體"/>
              <a:cs typeface="王漢宗特黑體"/>
              <a:sym typeface="王漢宗特黑體"/>
            </a:endParaRPr>
          </a:p>
        </p:txBody>
      </p:sp>
      <p:sp>
        <p:nvSpPr>
          <p:cNvPr id="20" name="TextBox 20"/>
          <p:cNvSpPr txBox="1"/>
          <p:nvPr/>
        </p:nvSpPr>
        <p:spPr>
          <a:xfrm>
            <a:off x="16970678" y="9085339"/>
            <a:ext cx="1410546" cy="1066800"/>
          </a:xfrm>
          <a:prstGeom prst="rect">
            <a:avLst/>
          </a:prstGeom>
        </p:spPr>
        <p:txBody>
          <a:bodyPr lIns="0" tIns="0" rIns="0" bIns="0" rtlCol="0" anchor="t">
            <a:spAutoFit/>
          </a:bodyPr>
          <a:lstStyle/>
          <a:p>
            <a:pPr algn="ctr">
              <a:lnSpc>
                <a:spcPts val="8399"/>
              </a:lnSpc>
              <a:spcBef>
                <a:spcPct val="0"/>
              </a:spcBef>
            </a:pPr>
            <a:r>
              <a:rPr lang="en-US" sz="6999">
                <a:solidFill>
                  <a:srgbClr val="505050"/>
                </a:solidFill>
                <a:latin typeface="可画标题黑-HK"/>
                <a:ea typeface="可画标题黑-HK"/>
                <a:cs typeface="可画标题黑-HK"/>
                <a:sym typeface="可画标题黑-HK"/>
              </a:rPr>
              <a:t>5</a:t>
            </a:r>
          </a:p>
        </p:txBody>
      </p:sp>
      <p:sp>
        <p:nvSpPr>
          <p:cNvPr id="21" name="TextBox 21"/>
          <p:cNvSpPr txBox="1"/>
          <p:nvPr/>
        </p:nvSpPr>
        <p:spPr>
          <a:xfrm>
            <a:off x="6858000" y="447579"/>
            <a:ext cx="45720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用到的技術</a:t>
            </a:r>
            <a:endParaRPr lang="en-US" sz="7200" dirty="0">
              <a:solidFill>
                <a:srgbClr val="000000"/>
              </a:solidFill>
              <a:latin typeface="王漢宗特黑體"/>
              <a:ea typeface="王漢宗特黑體"/>
              <a:cs typeface="王漢宗特黑體"/>
              <a:sym typeface="王漢宗特黑體"/>
            </a:endParaRPr>
          </a:p>
        </p:txBody>
      </p:sp>
      <p:sp>
        <p:nvSpPr>
          <p:cNvPr id="22" name="TextBox 22"/>
          <p:cNvSpPr txBox="1"/>
          <p:nvPr/>
        </p:nvSpPr>
        <p:spPr>
          <a:xfrm>
            <a:off x="10756095" y="5895975"/>
            <a:ext cx="54864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不同手指的彎曲或伸直狀態</a:t>
            </a:r>
            <a:endParaRPr lang="en-US" sz="3600" dirty="0">
              <a:solidFill>
                <a:srgbClr val="000000"/>
              </a:solidFill>
              <a:latin typeface="王漢宗特黑體"/>
              <a:ea typeface="王漢宗特黑體"/>
              <a:cs typeface="王漢宗特黑體"/>
              <a:sym typeface="王漢宗特黑體"/>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6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451633" y="2154645"/>
            <a:ext cx="16807667" cy="7373171"/>
            <a:chOff x="0" y="0"/>
            <a:chExt cx="9301126" cy="4080209"/>
          </a:xfrm>
        </p:grpSpPr>
        <p:sp>
          <p:nvSpPr>
            <p:cNvPr id="3" name="Freeform 3"/>
            <p:cNvSpPr/>
            <p:nvPr/>
          </p:nvSpPr>
          <p:spPr>
            <a:xfrm>
              <a:off x="0" y="0"/>
              <a:ext cx="9301127" cy="4080209"/>
            </a:xfrm>
            <a:custGeom>
              <a:avLst/>
              <a:gdLst/>
              <a:ahLst/>
              <a:cxnLst/>
              <a:rect l="l" t="t" r="r" b="b"/>
              <a:pathLst>
                <a:path w="9301127" h="4080209">
                  <a:moveTo>
                    <a:pt x="9176666" y="4080209"/>
                  </a:moveTo>
                  <a:lnTo>
                    <a:pt x="124460" y="4080209"/>
                  </a:lnTo>
                  <a:cubicBezTo>
                    <a:pt x="55880" y="4080209"/>
                    <a:pt x="0" y="4024329"/>
                    <a:pt x="0" y="3955749"/>
                  </a:cubicBezTo>
                  <a:lnTo>
                    <a:pt x="0" y="124460"/>
                  </a:lnTo>
                  <a:cubicBezTo>
                    <a:pt x="0" y="55880"/>
                    <a:pt x="55880" y="0"/>
                    <a:pt x="124460" y="0"/>
                  </a:cubicBezTo>
                  <a:lnTo>
                    <a:pt x="9176666" y="0"/>
                  </a:lnTo>
                  <a:cubicBezTo>
                    <a:pt x="9245247" y="0"/>
                    <a:pt x="9301127" y="55880"/>
                    <a:pt x="9301127" y="124460"/>
                  </a:cubicBezTo>
                  <a:lnTo>
                    <a:pt x="9301127" y="3955749"/>
                  </a:lnTo>
                  <a:cubicBezTo>
                    <a:pt x="9301127" y="4024329"/>
                    <a:pt x="9245247" y="4080209"/>
                    <a:pt x="9176666" y="4080209"/>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1232953" y="3497216"/>
            <a:ext cx="5212520" cy="5212520"/>
          </a:xfrm>
          <a:custGeom>
            <a:avLst/>
            <a:gdLst/>
            <a:ahLst/>
            <a:cxnLst/>
            <a:rect l="l" t="t" r="r" b="b"/>
            <a:pathLst>
              <a:path w="5212520" h="5212520">
                <a:moveTo>
                  <a:pt x="0" y="0"/>
                </a:moveTo>
                <a:lnTo>
                  <a:pt x="5212521" y="0"/>
                </a:lnTo>
                <a:lnTo>
                  <a:pt x="5212521" y="5212521"/>
                </a:lnTo>
                <a:lnTo>
                  <a:pt x="0" y="5212521"/>
                </a:lnTo>
                <a:lnTo>
                  <a:pt x="0" y="0"/>
                </a:lnTo>
                <a:close/>
              </a:path>
            </a:pathLst>
          </a:custGeom>
          <a:blipFill>
            <a:blip r:embed="rId7"/>
            <a:stretch>
              <a:fillRect/>
            </a:stretch>
          </a:blipFill>
        </p:spPr>
      </p:sp>
      <p:sp>
        <p:nvSpPr>
          <p:cNvPr id="7" name="Freeform 7"/>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8" name="Freeform 8"/>
          <p:cNvSpPr/>
          <p:nvPr/>
        </p:nvSpPr>
        <p:spPr>
          <a:xfrm>
            <a:off x="6110624" y="1130065"/>
            <a:ext cx="6206721" cy="612914"/>
          </a:xfrm>
          <a:custGeom>
            <a:avLst/>
            <a:gdLst/>
            <a:ahLst/>
            <a:cxnLst/>
            <a:rect l="l" t="t" r="r" b="b"/>
            <a:pathLst>
              <a:path w="6206721" h="612914">
                <a:moveTo>
                  <a:pt x="0" y="0"/>
                </a:moveTo>
                <a:lnTo>
                  <a:pt x="6206722" y="0"/>
                </a:lnTo>
                <a:lnTo>
                  <a:pt x="6206722" y="612914"/>
                </a:lnTo>
                <a:lnTo>
                  <a:pt x="0" y="612914"/>
                </a:lnTo>
                <a:lnTo>
                  <a:pt x="0" y="0"/>
                </a:lnTo>
                <a:close/>
              </a:path>
            </a:pathLst>
          </a:custGeom>
          <a:blipFill>
            <a:blip r:embed="rId10">
              <a:alphaModFix amt="65999"/>
              <a:extLst>
                <a:ext uri="{96DAC541-7B7A-43D3-8B79-37D633B846F1}">
                  <asvg:svgBlip xmlns:asvg="http://schemas.microsoft.com/office/drawing/2016/SVG/main" xmlns="" r:embed="rId11"/>
                </a:ext>
              </a:extLst>
            </a:blip>
            <a:stretch>
              <a:fillRect/>
            </a:stretch>
          </a:blipFill>
        </p:spPr>
      </p:sp>
      <p:sp>
        <p:nvSpPr>
          <p:cNvPr id="9" name="AutoShape 9"/>
          <p:cNvSpPr/>
          <p:nvPr/>
        </p:nvSpPr>
        <p:spPr>
          <a:xfrm flipH="1">
            <a:off x="9872607" y="4743169"/>
            <a:ext cx="1055546" cy="0"/>
          </a:xfrm>
          <a:prstGeom prst="line">
            <a:avLst/>
          </a:prstGeom>
          <a:ln w="76200" cap="flat">
            <a:solidFill>
              <a:srgbClr val="000000"/>
            </a:solidFill>
            <a:prstDash val="sysDot"/>
            <a:headEnd type="none" w="sm" len="sm"/>
            <a:tailEnd type="arrow" w="med" len="sm"/>
          </a:ln>
        </p:spPr>
      </p:sp>
      <p:sp>
        <p:nvSpPr>
          <p:cNvPr id="10" name="TextBox 10"/>
          <p:cNvSpPr txBox="1"/>
          <p:nvPr/>
        </p:nvSpPr>
        <p:spPr>
          <a:xfrm>
            <a:off x="838201" y="866499"/>
            <a:ext cx="2481796"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系統介紹</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1" name="TextBox 11"/>
          <p:cNvSpPr txBox="1"/>
          <p:nvPr/>
        </p:nvSpPr>
        <p:spPr>
          <a:xfrm>
            <a:off x="16980203" y="9085339"/>
            <a:ext cx="1410546" cy="1023357"/>
          </a:xfrm>
          <a:prstGeom prst="rect">
            <a:avLst/>
          </a:prstGeom>
        </p:spPr>
        <p:txBody>
          <a:bodyPr lIns="0" tIns="0" rIns="0" bIns="0" rtlCol="0" anchor="t">
            <a:spAutoFit/>
          </a:bodyPr>
          <a:lstStyle/>
          <a:p>
            <a:pPr algn="ctr">
              <a:lnSpc>
                <a:spcPts val="8399"/>
              </a:lnSpc>
              <a:spcBef>
                <a:spcPct val="0"/>
              </a:spcBef>
            </a:pPr>
            <a:r>
              <a:rPr lang="en-US" sz="6999" dirty="0">
                <a:solidFill>
                  <a:srgbClr val="505050"/>
                </a:solidFill>
                <a:latin typeface="可画标题黑-HK"/>
                <a:ea typeface="可画标题黑-HK"/>
                <a:cs typeface="可画标题黑-HK"/>
                <a:sym typeface="可画标题黑-HK"/>
              </a:rPr>
              <a:t>6</a:t>
            </a:r>
          </a:p>
        </p:txBody>
      </p:sp>
      <p:sp>
        <p:nvSpPr>
          <p:cNvPr id="12" name="TextBox 12"/>
          <p:cNvSpPr txBox="1"/>
          <p:nvPr/>
        </p:nvSpPr>
        <p:spPr>
          <a:xfrm>
            <a:off x="6858000" y="447579"/>
            <a:ext cx="45720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用到的技術</a:t>
            </a:r>
            <a:endParaRPr lang="en-US" sz="7200" dirty="0">
              <a:solidFill>
                <a:srgbClr val="000000"/>
              </a:solidFill>
              <a:latin typeface="王漢宗特黑體"/>
              <a:ea typeface="王漢宗特黑體"/>
              <a:cs typeface="王漢宗特黑體"/>
              <a:sym typeface="王漢宗特黑體"/>
            </a:endParaRPr>
          </a:p>
        </p:txBody>
      </p:sp>
      <p:grpSp>
        <p:nvGrpSpPr>
          <p:cNvPr id="13" name="Group 13"/>
          <p:cNvGrpSpPr/>
          <p:nvPr/>
        </p:nvGrpSpPr>
        <p:grpSpPr>
          <a:xfrm>
            <a:off x="1936975" y="3331444"/>
            <a:ext cx="7867943" cy="2823451"/>
            <a:chOff x="0" y="0"/>
            <a:chExt cx="10490591" cy="3764602"/>
          </a:xfrm>
        </p:grpSpPr>
        <p:grpSp>
          <p:nvGrpSpPr>
            <p:cNvPr id="14" name="Group 14"/>
            <p:cNvGrpSpPr/>
            <p:nvPr/>
          </p:nvGrpSpPr>
          <p:grpSpPr>
            <a:xfrm>
              <a:off x="0" y="0"/>
              <a:ext cx="10490591" cy="3764602"/>
              <a:chOff x="0" y="0"/>
              <a:chExt cx="2072215" cy="743625"/>
            </a:xfrm>
          </p:grpSpPr>
          <p:sp>
            <p:nvSpPr>
              <p:cNvPr id="15" name="Freeform 15"/>
              <p:cNvSpPr/>
              <p:nvPr/>
            </p:nvSpPr>
            <p:spPr>
              <a:xfrm>
                <a:off x="0" y="0"/>
                <a:ext cx="2072215" cy="743625"/>
              </a:xfrm>
              <a:custGeom>
                <a:avLst/>
                <a:gdLst/>
                <a:ahLst/>
                <a:cxnLst/>
                <a:rect l="l" t="t" r="r" b="b"/>
                <a:pathLst>
                  <a:path w="2072215" h="743625">
                    <a:moveTo>
                      <a:pt x="50183" y="0"/>
                    </a:moveTo>
                    <a:lnTo>
                      <a:pt x="2022032" y="0"/>
                    </a:lnTo>
                    <a:cubicBezTo>
                      <a:pt x="2035342" y="0"/>
                      <a:pt x="2048106" y="5287"/>
                      <a:pt x="2057517" y="14698"/>
                    </a:cubicBezTo>
                    <a:cubicBezTo>
                      <a:pt x="2066928" y="24109"/>
                      <a:pt x="2072215" y="36874"/>
                      <a:pt x="2072215" y="50183"/>
                    </a:cubicBezTo>
                    <a:lnTo>
                      <a:pt x="2072215" y="693442"/>
                    </a:lnTo>
                    <a:cubicBezTo>
                      <a:pt x="2072215" y="706751"/>
                      <a:pt x="2066928" y="719516"/>
                      <a:pt x="2057517" y="728927"/>
                    </a:cubicBezTo>
                    <a:cubicBezTo>
                      <a:pt x="2048106" y="738338"/>
                      <a:pt x="2035342" y="743625"/>
                      <a:pt x="2022032" y="743625"/>
                    </a:cubicBezTo>
                    <a:lnTo>
                      <a:pt x="50183" y="743625"/>
                    </a:lnTo>
                    <a:cubicBezTo>
                      <a:pt x="36874" y="743625"/>
                      <a:pt x="24109" y="738338"/>
                      <a:pt x="14698" y="728927"/>
                    </a:cubicBezTo>
                    <a:cubicBezTo>
                      <a:pt x="5287" y="719516"/>
                      <a:pt x="0" y="706751"/>
                      <a:pt x="0" y="693442"/>
                    </a:cubicBezTo>
                    <a:lnTo>
                      <a:pt x="0" y="50183"/>
                    </a:lnTo>
                    <a:cubicBezTo>
                      <a:pt x="0" y="36874"/>
                      <a:pt x="5287" y="24109"/>
                      <a:pt x="14698" y="14698"/>
                    </a:cubicBezTo>
                    <a:cubicBezTo>
                      <a:pt x="24109" y="5287"/>
                      <a:pt x="36874" y="0"/>
                      <a:pt x="50183" y="0"/>
                    </a:cubicBezTo>
                    <a:close/>
                  </a:path>
                </a:pathLst>
              </a:custGeom>
              <a:solidFill>
                <a:srgbClr val="FFFFFF"/>
              </a:solidFill>
              <a:ln w="104775" cap="rnd">
                <a:solidFill>
                  <a:srgbClr val="FFD67A"/>
                </a:solidFill>
                <a:prstDash val="solid"/>
                <a:round/>
              </a:ln>
            </p:spPr>
          </p:sp>
          <p:sp>
            <p:nvSpPr>
              <p:cNvPr id="16" name="TextBox 16"/>
              <p:cNvSpPr txBox="1"/>
              <p:nvPr/>
            </p:nvSpPr>
            <p:spPr>
              <a:xfrm>
                <a:off x="0" y="-47625"/>
                <a:ext cx="2072215" cy="791250"/>
              </a:xfrm>
              <a:prstGeom prst="rect">
                <a:avLst/>
              </a:prstGeom>
            </p:spPr>
            <p:txBody>
              <a:bodyPr lIns="50800" tIns="50800" rIns="50800" bIns="50800" rtlCol="0" anchor="ctr"/>
              <a:lstStyle/>
              <a:p>
                <a:pPr algn="ctr">
                  <a:lnSpc>
                    <a:spcPts val="3285"/>
                  </a:lnSpc>
                </a:pPr>
                <a:endParaRPr/>
              </a:p>
            </p:txBody>
          </p:sp>
        </p:grpSp>
        <p:sp>
          <p:nvSpPr>
            <p:cNvPr id="17" name="TextBox 17"/>
            <p:cNvSpPr txBox="1"/>
            <p:nvPr/>
          </p:nvSpPr>
          <p:spPr>
            <a:xfrm>
              <a:off x="1181692" y="2246830"/>
              <a:ext cx="8326075" cy="778845"/>
            </a:xfrm>
            <a:prstGeom prst="rect">
              <a:avLst/>
            </a:prstGeom>
          </p:spPr>
          <p:txBody>
            <a:bodyPr wrap="square" lIns="0" tIns="0" rIns="0" bIns="0" rtlCol="0" anchor="t">
              <a:spAutoFit/>
            </a:bodyPr>
            <a:lstStyle/>
            <a:p>
              <a:pPr algn="ctr">
                <a:lnSpc>
                  <a:spcPts val="4799"/>
                </a:lnSpc>
                <a:spcBef>
                  <a:spcPct val="0"/>
                </a:spcBef>
              </a:pPr>
              <a:r>
                <a:rPr lang="en-US" sz="3999" dirty="0" err="1">
                  <a:solidFill>
                    <a:srgbClr val="000000"/>
                  </a:solidFill>
                  <a:latin typeface="王漢宗特黑體"/>
                  <a:ea typeface="王漢宗特黑體"/>
                  <a:cs typeface="王漢宗特黑體"/>
                  <a:sym typeface="王漢宗特黑體"/>
                </a:rPr>
                <a:t>處理圖像、手勢偵測等應用</a:t>
              </a:r>
              <a:endParaRPr lang="en-US" sz="3999" dirty="0">
                <a:solidFill>
                  <a:srgbClr val="000000"/>
                </a:solidFill>
                <a:latin typeface="王漢宗特黑體"/>
                <a:ea typeface="王漢宗特黑體"/>
                <a:cs typeface="王漢宗特黑體"/>
                <a:sym typeface="王漢宗特黑體"/>
              </a:endParaRPr>
            </a:p>
          </p:txBody>
        </p:sp>
        <p:sp>
          <p:nvSpPr>
            <p:cNvPr id="18" name="TextBox 18"/>
            <p:cNvSpPr txBox="1"/>
            <p:nvPr/>
          </p:nvSpPr>
          <p:spPr>
            <a:xfrm>
              <a:off x="2536227" y="722829"/>
              <a:ext cx="5650740" cy="778845"/>
            </a:xfrm>
            <a:prstGeom prst="rect">
              <a:avLst/>
            </a:prstGeom>
          </p:spPr>
          <p:txBody>
            <a:bodyPr wrap="square" lIns="0" tIns="0" rIns="0" bIns="0" rtlCol="0" anchor="t">
              <a:spAutoFit/>
            </a:bodyPr>
            <a:lstStyle/>
            <a:p>
              <a:pPr algn="ctr">
                <a:lnSpc>
                  <a:spcPts val="4799"/>
                </a:lnSpc>
                <a:spcBef>
                  <a:spcPct val="0"/>
                </a:spcBef>
              </a:pPr>
              <a:r>
                <a:rPr lang="en-US" sz="3999" dirty="0" err="1">
                  <a:solidFill>
                    <a:srgbClr val="000000"/>
                  </a:solidFill>
                  <a:latin typeface="王漢宗特黑體"/>
                  <a:ea typeface="王漢宗特黑體"/>
                  <a:cs typeface="王漢宗特黑體"/>
                  <a:sym typeface="王漢宗特黑體"/>
                </a:rPr>
                <a:t>一種微型電腦硬體</a:t>
              </a:r>
              <a:endParaRPr lang="en-US" sz="3999" dirty="0">
                <a:solidFill>
                  <a:srgbClr val="000000"/>
                </a:solidFill>
                <a:latin typeface="王漢宗特黑體"/>
                <a:ea typeface="王漢宗特黑體"/>
                <a:cs typeface="王漢宗特黑體"/>
                <a:sym typeface="王漢宗特黑體"/>
              </a:endParaRPr>
            </a:p>
          </p:txBody>
        </p:sp>
      </p:grpSp>
      <p:sp>
        <p:nvSpPr>
          <p:cNvPr id="19" name="AutoShape 19"/>
          <p:cNvSpPr/>
          <p:nvPr/>
        </p:nvSpPr>
        <p:spPr>
          <a:xfrm flipH="1">
            <a:off x="9872607" y="7808474"/>
            <a:ext cx="1055546" cy="0"/>
          </a:xfrm>
          <a:prstGeom prst="line">
            <a:avLst/>
          </a:prstGeom>
          <a:ln w="76200" cap="flat">
            <a:solidFill>
              <a:srgbClr val="000000"/>
            </a:solidFill>
            <a:prstDash val="sysDot"/>
            <a:headEnd type="none" w="sm" len="sm"/>
            <a:tailEnd type="arrow" w="med" len="sm"/>
          </a:ln>
        </p:spPr>
      </p:sp>
      <p:grpSp>
        <p:nvGrpSpPr>
          <p:cNvPr id="20" name="Group 20"/>
          <p:cNvGrpSpPr/>
          <p:nvPr/>
        </p:nvGrpSpPr>
        <p:grpSpPr>
          <a:xfrm>
            <a:off x="1936975" y="6396749"/>
            <a:ext cx="7867943" cy="2823451"/>
            <a:chOff x="0" y="0"/>
            <a:chExt cx="10490591" cy="3764602"/>
          </a:xfrm>
        </p:grpSpPr>
        <p:grpSp>
          <p:nvGrpSpPr>
            <p:cNvPr id="21" name="Group 21"/>
            <p:cNvGrpSpPr/>
            <p:nvPr/>
          </p:nvGrpSpPr>
          <p:grpSpPr>
            <a:xfrm>
              <a:off x="0" y="0"/>
              <a:ext cx="10490591" cy="3764602"/>
              <a:chOff x="0" y="0"/>
              <a:chExt cx="2072215" cy="743625"/>
            </a:xfrm>
          </p:grpSpPr>
          <p:sp>
            <p:nvSpPr>
              <p:cNvPr id="22" name="Freeform 22"/>
              <p:cNvSpPr/>
              <p:nvPr/>
            </p:nvSpPr>
            <p:spPr>
              <a:xfrm>
                <a:off x="0" y="0"/>
                <a:ext cx="2072215" cy="743625"/>
              </a:xfrm>
              <a:custGeom>
                <a:avLst/>
                <a:gdLst/>
                <a:ahLst/>
                <a:cxnLst/>
                <a:rect l="l" t="t" r="r" b="b"/>
                <a:pathLst>
                  <a:path w="2072215" h="743625">
                    <a:moveTo>
                      <a:pt x="50183" y="0"/>
                    </a:moveTo>
                    <a:lnTo>
                      <a:pt x="2022032" y="0"/>
                    </a:lnTo>
                    <a:cubicBezTo>
                      <a:pt x="2035342" y="0"/>
                      <a:pt x="2048106" y="5287"/>
                      <a:pt x="2057517" y="14698"/>
                    </a:cubicBezTo>
                    <a:cubicBezTo>
                      <a:pt x="2066928" y="24109"/>
                      <a:pt x="2072215" y="36874"/>
                      <a:pt x="2072215" y="50183"/>
                    </a:cubicBezTo>
                    <a:lnTo>
                      <a:pt x="2072215" y="693442"/>
                    </a:lnTo>
                    <a:cubicBezTo>
                      <a:pt x="2072215" y="706751"/>
                      <a:pt x="2066928" y="719516"/>
                      <a:pt x="2057517" y="728927"/>
                    </a:cubicBezTo>
                    <a:cubicBezTo>
                      <a:pt x="2048106" y="738338"/>
                      <a:pt x="2035342" y="743625"/>
                      <a:pt x="2022032" y="743625"/>
                    </a:cubicBezTo>
                    <a:lnTo>
                      <a:pt x="50183" y="743625"/>
                    </a:lnTo>
                    <a:cubicBezTo>
                      <a:pt x="36874" y="743625"/>
                      <a:pt x="24109" y="738338"/>
                      <a:pt x="14698" y="728927"/>
                    </a:cubicBezTo>
                    <a:cubicBezTo>
                      <a:pt x="5287" y="719516"/>
                      <a:pt x="0" y="706751"/>
                      <a:pt x="0" y="693442"/>
                    </a:cubicBezTo>
                    <a:lnTo>
                      <a:pt x="0" y="50183"/>
                    </a:lnTo>
                    <a:cubicBezTo>
                      <a:pt x="0" y="36874"/>
                      <a:pt x="5287" y="24109"/>
                      <a:pt x="14698" y="14698"/>
                    </a:cubicBezTo>
                    <a:cubicBezTo>
                      <a:pt x="24109" y="5287"/>
                      <a:pt x="36874" y="0"/>
                      <a:pt x="50183" y="0"/>
                    </a:cubicBezTo>
                    <a:close/>
                  </a:path>
                </a:pathLst>
              </a:custGeom>
              <a:solidFill>
                <a:srgbClr val="FFFFFF"/>
              </a:solidFill>
              <a:ln w="104775" cap="rnd">
                <a:solidFill>
                  <a:srgbClr val="FF7A00"/>
                </a:solidFill>
                <a:prstDash val="solid"/>
                <a:round/>
              </a:ln>
            </p:spPr>
          </p:sp>
          <p:sp>
            <p:nvSpPr>
              <p:cNvPr id="23" name="TextBox 23"/>
              <p:cNvSpPr txBox="1"/>
              <p:nvPr/>
            </p:nvSpPr>
            <p:spPr>
              <a:xfrm>
                <a:off x="0" y="-47625"/>
                <a:ext cx="2072215" cy="791250"/>
              </a:xfrm>
              <a:prstGeom prst="rect">
                <a:avLst/>
              </a:prstGeom>
            </p:spPr>
            <p:txBody>
              <a:bodyPr lIns="50800" tIns="50800" rIns="50800" bIns="50800" rtlCol="0" anchor="ctr"/>
              <a:lstStyle/>
              <a:p>
                <a:pPr algn="ctr">
                  <a:lnSpc>
                    <a:spcPts val="3285"/>
                  </a:lnSpc>
                </a:pPr>
                <a:endParaRPr/>
              </a:p>
            </p:txBody>
          </p:sp>
        </p:grpSp>
        <p:sp>
          <p:nvSpPr>
            <p:cNvPr id="24" name="Freeform 24"/>
            <p:cNvSpPr/>
            <p:nvPr/>
          </p:nvSpPr>
          <p:spPr>
            <a:xfrm>
              <a:off x="7337818" y="463989"/>
              <a:ext cx="2836624" cy="2836624"/>
            </a:xfrm>
            <a:custGeom>
              <a:avLst/>
              <a:gdLst/>
              <a:ahLst/>
              <a:cxnLst/>
              <a:rect l="l" t="t" r="r" b="b"/>
              <a:pathLst>
                <a:path w="2836624" h="2836624">
                  <a:moveTo>
                    <a:pt x="0" y="0"/>
                  </a:moveTo>
                  <a:lnTo>
                    <a:pt x="2836624" y="0"/>
                  </a:lnTo>
                  <a:lnTo>
                    <a:pt x="2836624" y="2836624"/>
                  </a:lnTo>
                  <a:lnTo>
                    <a:pt x="0" y="2836624"/>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25" name="TextBox 25"/>
            <p:cNvSpPr txBox="1"/>
            <p:nvPr/>
          </p:nvSpPr>
          <p:spPr>
            <a:xfrm>
              <a:off x="267850" y="2168101"/>
              <a:ext cx="7010400" cy="800100"/>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具有低攻耗</a:t>
              </a:r>
              <a:r>
                <a:rPr lang="en-US" sz="3600" dirty="0">
                  <a:solidFill>
                    <a:srgbClr val="000000"/>
                  </a:solidFill>
                  <a:latin typeface="王漢宗特黑體"/>
                  <a:ea typeface="王漢宗特黑體"/>
                  <a:cs typeface="王漢宗特黑體"/>
                  <a:sym typeface="王漢宗特黑體"/>
                </a:rPr>
                <a:t> </a:t>
              </a:r>
              <a:r>
                <a:rPr lang="en-US" sz="3600" dirty="0" err="1">
                  <a:solidFill>
                    <a:srgbClr val="000000"/>
                  </a:solidFill>
                  <a:latin typeface="王漢宗特黑體"/>
                  <a:ea typeface="王漢宗特黑體"/>
                  <a:cs typeface="王漢宗特黑體"/>
                  <a:sym typeface="王漢宗特黑體"/>
                </a:rPr>
                <a:t>高效能的特性</a:t>
              </a:r>
              <a:endParaRPr lang="en-US" sz="3600" dirty="0">
                <a:solidFill>
                  <a:srgbClr val="000000"/>
                </a:solidFill>
                <a:latin typeface="王漢宗特黑體"/>
                <a:ea typeface="王漢宗特黑體"/>
                <a:cs typeface="王漢宗特黑體"/>
                <a:sym typeface="王漢宗特黑體"/>
              </a:endParaRPr>
            </a:p>
          </p:txBody>
        </p:sp>
        <p:sp>
          <p:nvSpPr>
            <p:cNvPr id="26" name="TextBox 26"/>
            <p:cNvSpPr txBox="1"/>
            <p:nvPr/>
          </p:nvSpPr>
          <p:spPr>
            <a:xfrm>
              <a:off x="748132" y="844957"/>
              <a:ext cx="6273535" cy="735244"/>
            </a:xfrm>
            <a:prstGeom prst="rect">
              <a:avLst/>
            </a:prstGeom>
          </p:spPr>
          <p:txBody>
            <a:bodyPr wrap="square"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專為加速AI應用的晶片</a:t>
              </a:r>
              <a:endParaRPr lang="en-US" sz="3600" dirty="0">
                <a:solidFill>
                  <a:srgbClr val="000000"/>
                </a:solidFill>
                <a:latin typeface="王漢宗特黑體"/>
                <a:ea typeface="王漢宗特黑體"/>
                <a:cs typeface="王漢宗特黑體"/>
                <a:sym typeface="王漢宗特黑體"/>
              </a:endParaRPr>
            </a:p>
          </p:txBody>
        </p:sp>
      </p:grpSp>
      <p:sp>
        <p:nvSpPr>
          <p:cNvPr id="27" name="TextBox 27"/>
          <p:cNvSpPr txBox="1"/>
          <p:nvPr/>
        </p:nvSpPr>
        <p:spPr>
          <a:xfrm>
            <a:off x="6361226" y="2327323"/>
            <a:ext cx="4988482" cy="866775"/>
          </a:xfrm>
          <a:prstGeom prst="rect">
            <a:avLst/>
          </a:prstGeom>
        </p:spPr>
        <p:txBody>
          <a:bodyPr lIns="0" tIns="0" rIns="0" bIns="0" rtlCol="0" anchor="t">
            <a:spAutoFit/>
          </a:bodyPr>
          <a:lstStyle/>
          <a:p>
            <a:pPr algn="ctr">
              <a:lnSpc>
                <a:spcPts val="6000"/>
              </a:lnSpc>
              <a:spcBef>
                <a:spcPct val="0"/>
              </a:spcBef>
            </a:pPr>
            <a:r>
              <a:rPr lang="en-US" sz="5000" dirty="0">
                <a:solidFill>
                  <a:srgbClr val="505050"/>
                </a:solidFill>
                <a:latin typeface="王漢宗特黑體"/>
                <a:ea typeface="王漢宗特黑體"/>
                <a:cs typeface="王漢宗特黑體"/>
                <a:sym typeface="王漢宗特黑體"/>
              </a:rPr>
              <a:t>Dongle KL520</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451633" y="2154645"/>
            <a:ext cx="16807667" cy="7373171"/>
            <a:chOff x="0" y="0"/>
            <a:chExt cx="9301126" cy="4080209"/>
          </a:xfrm>
        </p:grpSpPr>
        <p:sp>
          <p:nvSpPr>
            <p:cNvPr id="3" name="Freeform 3"/>
            <p:cNvSpPr/>
            <p:nvPr/>
          </p:nvSpPr>
          <p:spPr>
            <a:xfrm>
              <a:off x="0" y="0"/>
              <a:ext cx="9301127" cy="4080209"/>
            </a:xfrm>
            <a:custGeom>
              <a:avLst/>
              <a:gdLst/>
              <a:ahLst/>
              <a:cxnLst/>
              <a:rect l="l" t="t" r="r" b="b"/>
              <a:pathLst>
                <a:path w="9301127" h="4080209">
                  <a:moveTo>
                    <a:pt x="9176666" y="4080209"/>
                  </a:moveTo>
                  <a:lnTo>
                    <a:pt x="124460" y="4080209"/>
                  </a:lnTo>
                  <a:cubicBezTo>
                    <a:pt x="55880" y="4080209"/>
                    <a:pt x="0" y="4024329"/>
                    <a:pt x="0" y="3955749"/>
                  </a:cubicBezTo>
                  <a:lnTo>
                    <a:pt x="0" y="124460"/>
                  </a:lnTo>
                  <a:cubicBezTo>
                    <a:pt x="0" y="55880"/>
                    <a:pt x="55880" y="0"/>
                    <a:pt x="124460" y="0"/>
                  </a:cubicBezTo>
                  <a:lnTo>
                    <a:pt x="9176666" y="0"/>
                  </a:lnTo>
                  <a:cubicBezTo>
                    <a:pt x="9245247" y="0"/>
                    <a:pt x="9301127" y="55880"/>
                    <a:pt x="9301127" y="124460"/>
                  </a:cubicBezTo>
                  <a:lnTo>
                    <a:pt x="9301127" y="3955749"/>
                  </a:lnTo>
                  <a:cubicBezTo>
                    <a:pt x="9301127" y="4024329"/>
                    <a:pt x="9245247" y="4080209"/>
                    <a:pt x="9176666" y="4080209"/>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6" name="Freeform 6"/>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sp>
      <p:sp>
        <p:nvSpPr>
          <p:cNvPr id="7" name="Freeform 7"/>
          <p:cNvSpPr/>
          <p:nvPr/>
        </p:nvSpPr>
        <p:spPr>
          <a:xfrm>
            <a:off x="6110624" y="1130065"/>
            <a:ext cx="6206721" cy="612914"/>
          </a:xfrm>
          <a:custGeom>
            <a:avLst/>
            <a:gdLst/>
            <a:ahLst/>
            <a:cxnLst/>
            <a:rect l="l" t="t" r="r" b="b"/>
            <a:pathLst>
              <a:path w="6206721" h="612914">
                <a:moveTo>
                  <a:pt x="0" y="0"/>
                </a:moveTo>
                <a:lnTo>
                  <a:pt x="6206722" y="0"/>
                </a:lnTo>
                <a:lnTo>
                  <a:pt x="6206722" y="612914"/>
                </a:lnTo>
                <a:lnTo>
                  <a:pt x="0" y="612914"/>
                </a:lnTo>
                <a:lnTo>
                  <a:pt x="0" y="0"/>
                </a:lnTo>
                <a:close/>
              </a:path>
            </a:pathLst>
          </a:custGeom>
          <a:blipFill>
            <a:blip r:embed="rId9">
              <a:alphaModFix amt="65999"/>
              <a:extLst>
                <a:ext uri="{96DAC541-7B7A-43D3-8B79-37D633B846F1}">
                  <asvg:svgBlip xmlns:asvg="http://schemas.microsoft.com/office/drawing/2016/SVG/main" xmlns="" r:embed="rId10"/>
                </a:ext>
              </a:extLst>
            </a:blip>
            <a:stretch>
              <a:fillRect/>
            </a:stretch>
          </a:blipFill>
        </p:spPr>
      </p:sp>
      <p:sp>
        <p:nvSpPr>
          <p:cNvPr id="8" name="Freeform 8"/>
          <p:cNvSpPr/>
          <p:nvPr/>
        </p:nvSpPr>
        <p:spPr>
          <a:xfrm>
            <a:off x="11774553" y="2952913"/>
            <a:ext cx="4833565" cy="5477127"/>
          </a:xfrm>
          <a:custGeom>
            <a:avLst/>
            <a:gdLst/>
            <a:ahLst/>
            <a:cxnLst/>
            <a:rect l="l" t="t" r="r" b="b"/>
            <a:pathLst>
              <a:path w="4833565" h="5477127">
                <a:moveTo>
                  <a:pt x="0" y="0"/>
                </a:moveTo>
                <a:lnTo>
                  <a:pt x="4833565" y="0"/>
                </a:lnTo>
                <a:lnTo>
                  <a:pt x="4833565" y="5477127"/>
                </a:lnTo>
                <a:lnTo>
                  <a:pt x="0" y="547712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9" name="Freeform 9"/>
          <p:cNvSpPr/>
          <p:nvPr/>
        </p:nvSpPr>
        <p:spPr>
          <a:xfrm>
            <a:off x="2734238" y="3595623"/>
            <a:ext cx="8511082" cy="4191708"/>
          </a:xfrm>
          <a:custGeom>
            <a:avLst/>
            <a:gdLst/>
            <a:ahLst/>
            <a:cxnLst/>
            <a:rect l="l" t="t" r="r" b="b"/>
            <a:pathLst>
              <a:path w="8511082" h="4191708">
                <a:moveTo>
                  <a:pt x="0" y="0"/>
                </a:moveTo>
                <a:lnTo>
                  <a:pt x="8511082" y="0"/>
                </a:lnTo>
                <a:lnTo>
                  <a:pt x="8511082" y="4191708"/>
                </a:lnTo>
                <a:lnTo>
                  <a:pt x="0" y="4191708"/>
                </a:lnTo>
                <a:lnTo>
                  <a:pt x="0" y="0"/>
                </a:lnTo>
                <a:close/>
              </a:path>
            </a:pathLst>
          </a:custGeom>
          <a:blipFill>
            <a:blip r:embed="rId13"/>
            <a:stretch>
              <a:fillRect/>
            </a:stretch>
          </a:blipFill>
        </p:spPr>
      </p:sp>
      <p:sp>
        <p:nvSpPr>
          <p:cNvPr id="10" name="TextBox 10"/>
          <p:cNvSpPr txBox="1"/>
          <p:nvPr/>
        </p:nvSpPr>
        <p:spPr>
          <a:xfrm>
            <a:off x="1413261" y="8866304"/>
            <a:ext cx="2565754" cy="300990"/>
          </a:xfrm>
          <a:prstGeom prst="rect">
            <a:avLst/>
          </a:prstGeom>
        </p:spPr>
        <p:txBody>
          <a:bodyPr lIns="0" tIns="0" rIns="0" bIns="0" rtlCol="0" anchor="t">
            <a:spAutoFit/>
          </a:bodyPr>
          <a:lstStyle/>
          <a:p>
            <a:pPr algn="ctr">
              <a:lnSpc>
                <a:spcPts val="2100"/>
              </a:lnSpc>
            </a:pPr>
            <a:r>
              <a:rPr lang="en-US" sz="2100">
                <a:solidFill>
                  <a:srgbClr val="FFFFFF"/>
                </a:solidFill>
                <a:latin typeface="Public Sans"/>
                <a:ea typeface="Public Sans"/>
                <a:cs typeface="Public Sans"/>
                <a:sym typeface="Public Sans"/>
              </a:rPr>
              <a:t>Time: 5 minutes</a:t>
            </a:r>
          </a:p>
        </p:txBody>
      </p:sp>
      <p:sp>
        <p:nvSpPr>
          <p:cNvPr id="11" name="TextBox 11"/>
          <p:cNvSpPr txBox="1"/>
          <p:nvPr/>
        </p:nvSpPr>
        <p:spPr>
          <a:xfrm>
            <a:off x="762001" y="866499"/>
            <a:ext cx="2557996"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系統介紹</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2" name="TextBox 12"/>
          <p:cNvSpPr txBox="1"/>
          <p:nvPr/>
        </p:nvSpPr>
        <p:spPr>
          <a:xfrm>
            <a:off x="6361226" y="2327323"/>
            <a:ext cx="4988482" cy="866775"/>
          </a:xfrm>
          <a:prstGeom prst="rect">
            <a:avLst/>
          </a:prstGeom>
        </p:spPr>
        <p:txBody>
          <a:bodyPr lIns="0" tIns="0" rIns="0" bIns="0" rtlCol="0" anchor="t">
            <a:spAutoFit/>
          </a:bodyPr>
          <a:lstStyle/>
          <a:p>
            <a:pPr algn="ctr">
              <a:lnSpc>
                <a:spcPts val="6000"/>
              </a:lnSpc>
              <a:spcBef>
                <a:spcPct val="0"/>
              </a:spcBef>
            </a:pPr>
            <a:r>
              <a:rPr lang="en-US" sz="5000" dirty="0" err="1">
                <a:solidFill>
                  <a:srgbClr val="505050"/>
                </a:solidFill>
                <a:latin typeface="王漢宗特黑體"/>
                <a:ea typeface="王漢宗特黑體"/>
                <a:cs typeface="王漢宗特黑體"/>
                <a:sym typeface="王漢宗特黑體"/>
              </a:rPr>
              <a:t>成語資料庫</a:t>
            </a:r>
            <a:endParaRPr lang="en-US" sz="5000" dirty="0">
              <a:solidFill>
                <a:srgbClr val="505050"/>
              </a:solidFill>
              <a:latin typeface="王漢宗特黑體"/>
              <a:ea typeface="王漢宗特黑體"/>
              <a:cs typeface="王漢宗特黑體"/>
              <a:sym typeface="王漢宗特黑體"/>
            </a:endParaRPr>
          </a:p>
        </p:txBody>
      </p:sp>
      <p:sp>
        <p:nvSpPr>
          <p:cNvPr id="13" name="TextBox 13"/>
          <p:cNvSpPr txBox="1"/>
          <p:nvPr/>
        </p:nvSpPr>
        <p:spPr>
          <a:xfrm>
            <a:off x="16980203" y="9085339"/>
            <a:ext cx="1410546" cy="1023357"/>
          </a:xfrm>
          <a:prstGeom prst="rect">
            <a:avLst/>
          </a:prstGeom>
        </p:spPr>
        <p:txBody>
          <a:bodyPr lIns="0" tIns="0" rIns="0" bIns="0" rtlCol="0" anchor="t">
            <a:spAutoFit/>
          </a:bodyPr>
          <a:lstStyle/>
          <a:p>
            <a:pPr algn="ctr">
              <a:lnSpc>
                <a:spcPts val="8399"/>
              </a:lnSpc>
              <a:spcBef>
                <a:spcPct val="0"/>
              </a:spcBef>
            </a:pPr>
            <a:r>
              <a:rPr lang="en-US" sz="6999" dirty="0">
                <a:solidFill>
                  <a:srgbClr val="505050"/>
                </a:solidFill>
                <a:latin typeface="可画标题黑-HK"/>
                <a:ea typeface="可画标题黑-HK"/>
                <a:cs typeface="可画标题黑-HK"/>
                <a:sym typeface="可画标题黑-HK"/>
              </a:rPr>
              <a:t>7</a:t>
            </a:r>
          </a:p>
        </p:txBody>
      </p:sp>
      <p:sp>
        <p:nvSpPr>
          <p:cNvPr id="14" name="TextBox 14"/>
          <p:cNvSpPr txBox="1"/>
          <p:nvPr/>
        </p:nvSpPr>
        <p:spPr>
          <a:xfrm>
            <a:off x="6858000" y="447579"/>
            <a:ext cx="45720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用到的技術</a:t>
            </a:r>
            <a:endParaRPr lang="en-US" sz="7200" dirty="0">
              <a:solidFill>
                <a:srgbClr val="000000"/>
              </a:solidFill>
              <a:latin typeface="王漢宗特黑體"/>
              <a:ea typeface="王漢宗特黑體"/>
              <a:cs typeface="王漢宗特黑體"/>
              <a:sym typeface="王漢宗特黑體"/>
            </a:endParaRPr>
          </a:p>
        </p:txBody>
      </p:sp>
      <p:grpSp>
        <p:nvGrpSpPr>
          <p:cNvPr id="15" name="Group 15"/>
          <p:cNvGrpSpPr/>
          <p:nvPr/>
        </p:nvGrpSpPr>
        <p:grpSpPr>
          <a:xfrm>
            <a:off x="12170207" y="4656176"/>
            <a:ext cx="4042256" cy="2876661"/>
            <a:chOff x="0" y="0"/>
            <a:chExt cx="5389675" cy="3835549"/>
          </a:xfrm>
        </p:grpSpPr>
        <p:sp>
          <p:nvSpPr>
            <p:cNvPr id="16" name="TextBox 16"/>
            <p:cNvSpPr txBox="1"/>
            <p:nvPr/>
          </p:nvSpPr>
          <p:spPr>
            <a:xfrm>
              <a:off x="0" y="-76200"/>
              <a:ext cx="5389675" cy="911744"/>
            </a:xfrm>
            <a:prstGeom prst="rect">
              <a:avLst/>
            </a:prstGeom>
          </p:spPr>
          <p:txBody>
            <a:bodyPr lIns="0" tIns="0" rIns="0" bIns="0" rtlCol="0" anchor="t">
              <a:spAutoFit/>
            </a:bodyPr>
            <a:lstStyle/>
            <a:p>
              <a:pPr algn="ctr">
                <a:lnSpc>
                  <a:spcPts val="4978"/>
                </a:lnSpc>
                <a:spcBef>
                  <a:spcPct val="0"/>
                </a:spcBef>
              </a:pPr>
              <a:r>
                <a:rPr lang="en-US" sz="4148" dirty="0">
                  <a:solidFill>
                    <a:srgbClr val="100F0D"/>
                  </a:solidFill>
                  <a:latin typeface="王漢宗特黑體"/>
                  <a:ea typeface="王漢宗特黑體"/>
                  <a:cs typeface="王漢宗特黑體"/>
                  <a:sym typeface="王漢宗特黑體"/>
                </a:rPr>
                <a:t>簡單:76題</a:t>
              </a:r>
            </a:p>
          </p:txBody>
        </p:sp>
        <p:sp>
          <p:nvSpPr>
            <p:cNvPr id="17" name="TextBox 17"/>
            <p:cNvSpPr txBox="1"/>
            <p:nvPr/>
          </p:nvSpPr>
          <p:spPr>
            <a:xfrm>
              <a:off x="0" y="1423613"/>
              <a:ext cx="5389675" cy="911744"/>
            </a:xfrm>
            <a:prstGeom prst="rect">
              <a:avLst/>
            </a:prstGeom>
          </p:spPr>
          <p:txBody>
            <a:bodyPr lIns="0" tIns="0" rIns="0" bIns="0" rtlCol="0" anchor="t">
              <a:spAutoFit/>
            </a:bodyPr>
            <a:lstStyle/>
            <a:p>
              <a:pPr algn="ctr">
                <a:lnSpc>
                  <a:spcPts val="4978"/>
                </a:lnSpc>
                <a:spcBef>
                  <a:spcPct val="0"/>
                </a:spcBef>
              </a:pPr>
              <a:r>
                <a:rPr lang="en-US" sz="4148" dirty="0">
                  <a:solidFill>
                    <a:srgbClr val="100F0D"/>
                  </a:solidFill>
                  <a:latin typeface="王漢宗特黑體"/>
                  <a:ea typeface="王漢宗特黑體"/>
                  <a:cs typeface="王漢宗特黑體"/>
                  <a:sym typeface="王漢宗特黑體"/>
                </a:rPr>
                <a:t>普通:90題</a:t>
              </a:r>
            </a:p>
          </p:txBody>
        </p:sp>
        <p:sp>
          <p:nvSpPr>
            <p:cNvPr id="18" name="TextBox 18"/>
            <p:cNvSpPr txBox="1"/>
            <p:nvPr/>
          </p:nvSpPr>
          <p:spPr>
            <a:xfrm>
              <a:off x="0" y="2923805"/>
              <a:ext cx="5389675" cy="911744"/>
            </a:xfrm>
            <a:prstGeom prst="rect">
              <a:avLst/>
            </a:prstGeom>
          </p:spPr>
          <p:txBody>
            <a:bodyPr lIns="0" tIns="0" rIns="0" bIns="0" rtlCol="0" anchor="t">
              <a:spAutoFit/>
            </a:bodyPr>
            <a:lstStyle/>
            <a:p>
              <a:pPr algn="ctr">
                <a:lnSpc>
                  <a:spcPts val="4978"/>
                </a:lnSpc>
                <a:spcBef>
                  <a:spcPct val="0"/>
                </a:spcBef>
              </a:pPr>
              <a:r>
                <a:rPr lang="en-US" sz="4148" dirty="0">
                  <a:solidFill>
                    <a:srgbClr val="100F0D"/>
                  </a:solidFill>
                  <a:latin typeface="王漢宗特黑體"/>
                  <a:ea typeface="王漢宗特黑體"/>
                  <a:cs typeface="王漢宗特黑體"/>
                  <a:sym typeface="王漢宗特黑體"/>
                </a:rPr>
                <a:t>困難:74題</a:t>
              </a:r>
            </a:p>
          </p:txBody>
        </p:sp>
      </p:grpSp>
      <p:grpSp>
        <p:nvGrpSpPr>
          <p:cNvPr id="24" name="Group 8">
            <a:extLst>
              <a:ext uri="{FF2B5EF4-FFF2-40B4-BE49-F238E27FC236}">
                <a16:creationId xmlns:a16="http://schemas.microsoft.com/office/drawing/2014/main" xmlns="" id="{331AF590-CCCC-2685-C250-24CCF6F4E9CF}"/>
              </a:ext>
            </a:extLst>
          </p:cNvPr>
          <p:cNvGrpSpPr/>
          <p:nvPr/>
        </p:nvGrpSpPr>
        <p:grpSpPr>
          <a:xfrm>
            <a:off x="7747376" y="7906084"/>
            <a:ext cx="3274769" cy="702490"/>
            <a:chOff x="0" y="0"/>
            <a:chExt cx="2086772" cy="328575"/>
          </a:xfrm>
        </p:grpSpPr>
        <p:sp>
          <p:nvSpPr>
            <p:cNvPr id="25" name="Freeform 9">
              <a:extLst>
                <a:ext uri="{FF2B5EF4-FFF2-40B4-BE49-F238E27FC236}">
                  <a16:creationId xmlns:a16="http://schemas.microsoft.com/office/drawing/2014/main" xmlns="" id="{AE451E63-BB1D-F075-AF94-4200FEE5F68D}"/>
                </a:ext>
              </a:extLst>
            </p:cNvPr>
            <p:cNvSpPr/>
            <p:nvPr/>
          </p:nvSpPr>
          <p:spPr>
            <a:xfrm>
              <a:off x="0" y="0"/>
              <a:ext cx="2086772" cy="328575"/>
            </a:xfrm>
            <a:custGeom>
              <a:avLst/>
              <a:gdLst/>
              <a:ahLst/>
              <a:cxnLst/>
              <a:rect l="l" t="t" r="r" b="b"/>
              <a:pathLst>
                <a:path w="2086772" h="328575">
                  <a:moveTo>
                    <a:pt x="49833" y="0"/>
                  </a:moveTo>
                  <a:lnTo>
                    <a:pt x="2036939" y="0"/>
                  </a:lnTo>
                  <a:cubicBezTo>
                    <a:pt x="2064461" y="0"/>
                    <a:pt x="2086772" y="22311"/>
                    <a:pt x="2086772" y="49833"/>
                  </a:cubicBezTo>
                  <a:lnTo>
                    <a:pt x="2086772" y="278742"/>
                  </a:lnTo>
                  <a:cubicBezTo>
                    <a:pt x="2086772" y="306264"/>
                    <a:pt x="2064461" y="328575"/>
                    <a:pt x="2036939" y="328575"/>
                  </a:cubicBezTo>
                  <a:lnTo>
                    <a:pt x="49833" y="328575"/>
                  </a:lnTo>
                  <a:cubicBezTo>
                    <a:pt x="22311" y="328575"/>
                    <a:pt x="0" y="306264"/>
                    <a:pt x="0" y="278742"/>
                  </a:cubicBezTo>
                  <a:lnTo>
                    <a:pt x="0" y="49833"/>
                  </a:lnTo>
                  <a:cubicBezTo>
                    <a:pt x="0" y="22311"/>
                    <a:pt x="22311" y="0"/>
                    <a:pt x="49833" y="0"/>
                  </a:cubicBezTo>
                  <a:close/>
                </a:path>
              </a:pathLst>
            </a:custGeom>
            <a:solidFill>
              <a:srgbClr val="B69791"/>
            </a:solidFill>
          </p:spPr>
        </p:sp>
        <p:sp>
          <p:nvSpPr>
            <p:cNvPr id="26" name="TextBox 10">
              <a:extLst>
                <a:ext uri="{FF2B5EF4-FFF2-40B4-BE49-F238E27FC236}">
                  <a16:creationId xmlns:a16="http://schemas.microsoft.com/office/drawing/2014/main" xmlns="" id="{E32411DA-F1F1-AF45-5790-A73484AC1C2E}"/>
                </a:ext>
              </a:extLst>
            </p:cNvPr>
            <p:cNvSpPr txBox="1"/>
            <p:nvPr/>
          </p:nvSpPr>
          <p:spPr>
            <a:xfrm>
              <a:off x="0" y="-47625"/>
              <a:ext cx="2086772" cy="376200"/>
            </a:xfrm>
            <a:prstGeom prst="rect">
              <a:avLst/>
            </a:prstGeom>
          </p:spPr>
          <p:txBody>
            <a:bodyPr lIns="50800" tIns="50800" rIns="50800" bIns="50800" rtlCol="0" anchor="ctr"/>
            <a:lstStyle/>
            <a:p>
              <a:pPr algn="ctr">
                <a:lnSpc>
                  <a:spcPts val="3285"/>
                </a:lnSpc>
              </a:pPr>
              <a:endParaRPr/>
            </a:p>
          </p:txBody>
        </p:sp>
      </p:grpSp>
      <p:sp>
        <p:nvSpPr>
          <p:cNvPr id="19" name="TextBox 19"/>
          <p:cNvSpPr txBox="1"/>
          <p:nvPr/>
        </p:nvSpPr>
        <p:spPr>
          <a:xfrm>
            <a:off x="8013161" y="7953375"/>
            <a:ext cx="27432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記錄答題資訊</a:t>
            </a:r>
            <a:endParaRPr lang="en-US" sz="3600" dirty="0">
              <a:solidFill>
                <a:srgbClr val="000000"/>
              </a:solidFill>
              <a:latin typeface="王漢宗特黑體"/>
              <a:ea typeface="王漢宗特黑體"/>
              <a:cs typeface="王漢宗特黑體"/>
              <a:sym typeface="王漢宗特黑體"/>
            </a:endParaRPr>
          </a:p>
        </p:txBody>
      </p:sp>
      <p:grpSp>
        <p:nvGrpSpPr>
          <p:cNvPr id="21" name="Group 8">
            <a:extLst>
              <a:ext uri="{FF2B5EF4-FFF2-40B4-BE49-F238E27FC236}">
                <a16:creationId xmlns:a16="http://schemas.microsoft.com/office/drawing/2014/main" xmlns="" id="{FFF9F296-7417-AD16-C1D8-19BA89232E5B}"/>
              </a:ext>
            </a:extLst>
          </p:cNvPr>
          <p:cNvGrpSpPr/>
          <p:nvPr/>
        </p:nvGrpSpPr>
        <p:grpSpPr>
          <a:xfrm>
            <a:off x="2996846" y="7926623"/>
            <a:ext cx="2565754" cy="702490"/>
            <a:chOff x="0" y="0"/>
            <a:chExt cx="2086772" cy="328575"/>
          </a:xfrm>
        </p:grpSpPr>
        <p:sp>
          <p:nvSpPr>
            <p:cNvPr id="22" name="Freeform 9">
              <a:extLst>
                <a:ext uri="{FF2B5EF4-FFF2-40B4-BE49-F238E27FC236}">
                  <a16:creationId xmlns:a16="http://schemas.microsoft.com/office/drawing/2014/main" xmlns="" id="{2215DD7B-331A-A4F4-6DA7-E8B2E5C8AEC7}"/>
                </a:ext>
              </a:extLst>
            </p:cNvPr>
            <p:cNvSpPr/>
            <p:nvPr/>
          </p:nvSpPr>
          <p:spPr>
            <a:xfrm>
              <a:off x="0" y="0"/>
              <a:ext cx="2086772" cy="328575"/>
            </a:xfrm>
            <a:custGeom>
              <a:avLst/>
              <a:gdLst/>
              <a:ahLst/>
              <a:cxnLst/>
              <a:rect l="l" t="t" r="r" b="b"/>
              <a:pathLst>
                <a:path w="2086772" h="328575">
                  <a:moveTo>
                    <a:pt x="49833" y="0"/>
                  </a:moveTo>
                  <a:lnTo>
                    <a:pt x="2036939" y="0"/>
                  </a:lnTo>
                  <a:cubicBezTo>
                    <a:pt x="2064461" y="0"/>
                    <a:pt x="2086772" y="22311"/>
                    <a:pt x="2086772" y="49833"/>
                  </a:cubicBezTo>
                  <a:lnTo>
                    <a:pt x="2086772" y="278742"/>
                  </a:lnTo>
                  <a:cubicBezTo>
                    <a:pt x="2086772" y="306264"/>
                    <a:pt x="2064461" y="328575"/>
                    <a:pt x="2036939" y="328575"/>
                  </a:cubicBezTo>
                  <a:lnTo>
                    <a:pt x="49833" y="328575"/>
                  </a:lnTo>
                  <a:cubicBezTo>
                    <a:pt x="22311" y="328575"/>
                    <a:pt x="0" y="306264"/>
                    <a:pt x="0" y="278742"/>
                  </a:cubicBezTo>
                  <a:lnTo>
                    <a:pt x="0" y="49833"/>
                  </a:lnTo>
                  <a:cubicBezTo>
                    <a:pt x="0" y="22311"/>
                    <a:pt x="22311" y="0"/>
                    <a:pt x="49833" y="0"/>
                  </a:cubicBezTo>
                  <a:close/>
                </a:path>
              </a:pathLst>
            </a:custGeom>
            <a:solidFill>
              <a:srgbClr val="B69791"/>
            </a:solidFill>
          </p:spPr>
        </p:sp>
        <p:sp>
          <p:nvSpPr>
            <p:cNvPr id="23" name="TextBox 10">
              <a:extLst>
                <a:ext uri="{FF2B5EF4-FFF2-40B4-BE49-F238E27FC236}">
                  <a16:creationId xmlns:a16="http://schemas.microsoft.com/office/drawing/2014/main" xmlns="" id="{1F7E0345-4212-1A4B-0D71-F9A236019533}"/>
                </a:ext>
              </a:extLst>
            </p:cNvPr>
            <p:cNvSpPr txBox="1"/>
            <p:nvPr/>
          </p:nvSpPr>
          <p:spPr>
            <a:xfrm>
              <a:off x="0" y="-47625"/>
              <a:ext cx="2086772" cy="376200"/>
            </a:xfrm>
            <a:prstGeom prst="rect">
              <a:avLst/>
            </a:prstGeom>
          </p:spPr>
          <p:txBody>
            <a:bodyPr lIns="50800" tIns="50800" rIns="50800" bIns="50800" rtlCol="0" anchor="ctr"/>
            <a:lstStyle/>
            <a:p>
              <a:pPr algn="ctr">
                <a:lnSpc>
                  <a:spcPts val="3285"/>
                </a:lnSpc>
              </a:pPr>
              <a:endParaRPr/>
            </a:p>
          </p:txBody>
        </p:sp>
      </p:grpSp>
      <p:sp>
        <p:nvSpPr>
          <p:cNvPr id="20" name="TextBox 20"/>
          <p:cNvSpPr txBox="1"/>
          <p:nvPr/>
        </p:nvSpPr>
        <p:spPr>
          <a:xfrm>
            <a:off x="3375627" y="7968306"/>
            <a:ext cx="1828800" cy="619125"/>
          </a:xfrm>
          <a:prstGeom prst="rect">
            <a:avLst/>
          </a:prstGeom>
        </p:spPr>
        <p:txBody>
          <a:bodyPr lIns="0" tIns="0" rIns="0" bIns="0" rtlCol="0" anchor="t">
            <a:spAutoFit/>
          </a:bodyPr>
          <a:lstStyle/>
          <a:p>
            <a:pPr algn="ctr">
              <a:lnSpc>
                <a:spcPts val="4320"/>
              </a:lnSpc>
              <a:spcBef>
                <a:spcPct val="0"/>
              </a:spcBef>
            </a:pPr>
            <a:r>
              <a:rPr lang="en-US" sz="3600" dirty="0" err="1">
                <a:solidFill>
                  <a:srgbClr val="000000"/>
                </a:solidFill>
                <a:latin typeface="王漢宗特黑體"/>
                <a:ea typeface="王漢宗特黑體"/>
                <a:cs typeface="王漢宗特黑體"/>
                <a:sym typeface="王漢宗特黑體"/>
              </a:rPr>
              <a:t>紀錄題目</a:t>
            </a:r>
            <a:endParaRPr lang="en-US" sz="3600" dirty="0">
              <a:solidFill>
                <a:srgbClr val="000000"/>
              </a:solidFill>
              <a:latin typeface="王漢宗特黑體"/>
              <a:ea typeface="王漢宗特黑體"/>
              <a:cs typeface="王漢宗特黑體"/>
              <a:sym typeface="王漢宗特黑體"/>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EFDD"/>
        </a:solidFill>
        <a:effectLst/>
      </p:bgPr>
    </p:bg>
    <p:spTree>
      <p:nvGrpSpPr>
        <p:cNvPr id="1" name=""/>
        <p:cNvGrpSpPr/>
        <p:nvPr/>
      </p:nvGrpSpPr>
      <p:grpSpPr>
        <a:xfrm>
          <a:off x="0" y="0"/>
          <a:ext cx="0" cy="0"/>
          <a:chOff x="0" y="0"/>
          <a:chExt cx="0" cy="0"/>
        </a:xfrm>
      </p:grpSpPr>
      <p:grpSp>
        <p:nvGrpSpPr>
          <p:cNvPr id="2" name="Group 2"/>
          <p:cNvGrpSpPr/>
          <p:nvPr/>
        </p:nvGrpSpPr>
        <p:grpSpPr>
          <a:xfrm>
            <a:off x="451633" y="2154645"/>
            <a:ext cx="16807667" cy="7373171"/>
            <a:chOff x="0" y="0"/>
            <a:chExt cx="9301126" cy="4080209"/>
          </a:xfrm>
        </p:grpSpPr>
        <p:sp>
          <p:nvSpPr>
            <p:cNvPr id="3" name="Freeform 3"/>
            <p:cNvSpPr/>
            <p:nvPr/>
          </p:nvSpPr>
          <p:spPr>
            <a:xfrm>
              <a:off x="0" y="0"/>
              <a:ext cx="9301127" cy="4080209"/>
            </a:xfrm>
            <a:custGeom>
              <a:avLst/>
              <a:gdLst/>
              <a:ahLst/>
              <a:cxnLst/>
              <a:rect l="l" t="t" r="r" b="b"/>
              <a:pathLst>
                <a:path w="9301127" h="4080209">
                  <a:moveTo>
                    <a:pt x="9176666" y="4080209"/>
                  </a:moveTo>
                  <a:lnTo>
                    <a:pt x="124460" y="4080209"/>
                  </a:lnTo>
                  <a:cubicBezTo>
                    <a:pt x="55880" y="4080209"/>
                    <a:pt x="0" y="4024329"/>
                    <a:pt x="0" y="3955749"/>
                  </a:cubicBezTo>
                  <a:lnTo>
                    <a:pt x="0" y="124460"/>
                  </a:lnTo>
                  <a:cubicBezTo>
                    <a:pt x="0" y="55880"/>
                    <a:pt x="55880" y="0"/>
                    <a:pt x="124460" y="0"/>
                  </a:cubicBezTo>
                  <a:lnTo>
                    <a:pt x="9176666" y="0"/>
                  </a:lnTo>
                  <a:cubicBezTo>
                    <a:pt x="9245247" y="0"/>
                    <a:pt x="9301127" y="55880"/>
                    <a:pt x="9301127" y="124460"/>
                  </a:cubicBezTo>
                  <a:lnTo>
                    <a:pt x="9301127" y="3955749"/>
                  </a:lnTo>
                  <a:cubicBezTo>
                    <a:pt x="9301127" y="4024329"/>
                    <a:pt x="9245247" y="4080209"/>
                    <a:pt x="9176666" y="4080209"/>
                  </a:cubicBezTo>
                  <a:close/>
                </a:path>
              </a:pathLst>
            </a:custGeom>
            <a:solidFill>
              <a:srgbClr val="FFFFFF"/>
            </a:solidFill>
          </p:spPr>
        </p:sp>
      </p:grpSp>
      <p:sp>
        <p:nvSpPr>
          <p:cNvPr id="4" name="Freeform 4"/>
          <p:cNvSpPr/>
          <p:nvPr/>
        </p:nvSpPr>
        <p:spPr>
          <a:xfrm>
            <a:off x="-534795" y="590634"/>
            <a:ext cx="5140625" cy="1285156"/>
          </a:xfrm>
          <a:custGeom>
            <a:avLst/>
            <a:gdLst/>
            <a:ahLst/>
            <a:cxnLst/>
            <a:rect l="l" t="t" r="r" b="b"/>
            <a:pathLst>
              <a:path w="5140625" h="1285156">
                <a:moveTo>
                  <a:pt x="0" y="0"/>
                </a:moveTo>
                <a:lnTo>
                  <a:pt x="5140625" y="0"/>
                </a:lnTo>
                <a:lnTo>
                  <a:pt x="5140625" y="1285156"/>
                </a:lnTo>
                <a:lnTo>
                  <a:pt x="0" y="128515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3790144" y="138376"/>
            <a:ext cx="999766" cy="999766"/>
          </a:xfrm>
          <a:custGeom>
            <a:avLst/>
            <a:gdLst/>
            <a:ahLst/>
            <a:cxnLst/>
            <a:rect l="l" t="t" r="r" b="b"/>
            <a:pathLst>
              <a:path w="999766" h="999766">
                <a:moveTo>
                  <a:pt x="0" y="0"/>
                </a:moveTo>
                <a:lnTo>
                  <a:pt x="999766" y="0"/>
                </a:lnTo>
                <a:lnTo>
                  <a:pt x="999766" y="999766"/>
                </a:lnTo>
                <a:lnTo>
                  <a:pt x="0" y="999766"/>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6" name="Freeform 6"/>
          <p:cNvSpPr/>
          <p:nvPr/>
        </p:nvSpPr>
        <p:spPr>
          <a:xfrm>
            <a:off x="17073278" y="8950479"/>
            <a:ext cx="1346046" cy="1346046"/>
          </a:xfrm>
          <a:custGeom>
            <a:avLst/>
            <a:gdLst/>
            <a:ahLst/>
            <a:cxnLst/>
            <a:rect l="l" t="t" r="r" b="b"/>
            <a:pathLst>
              <a:path w="1346046" h="1346046">
                <a:moveTo>
                  <a:pt x="0" y="0"/>
                </a:moveTo>
                <a:lnTo>
                  <a:pt x="1346046" y="0"/>
                </a:lnTo>
                <a:lnTo>
                  <a:pt x="1346046" y="1346046"/>
                </a:lnTo>
                <a:lnTo>
                  <a:pt x="0" y="134604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7" name="Freeform 7"/>
          <p:cNvSpPr/>
          <p:nvPr/>
        </p:nvSpPr>
        <p:spPr>
          <a:xfrm>
            <a:off x="4507856" y="3833418"/>
            <a:ext cx="195948" cy="609954"/>
          </a:xfrm>
          <a:custGeom>
            <a:avLst/>
            <a:gdLst/>
            <a:ahLst/>
            <a:cxnLst/>
            <a:rect l="l" t="t" r="r" b="b"/>
            <a:pathLst>
              <a:path w="195948" h="609954">
                <a:moveTo>
                  <a:pt x="0" y="0"/>
                </a:moveTo>
                <a:lnTo>
                  <a:pt x="195948" y="0"/>
                </a:lnTo>
                <a:lnTo>
                  <a:pt x="195948" y="609954"/>
                </a:lnTo>
                <a:lnTo>
                  <a:pt x="0" y="60995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8" name="TextBox 8"/>
          <p:cNvSpPr txBox="1"/>
          <p:nvPr/>
        </p:nvSpPr>
        <p:spPr>
          <a:xfrm>
            <a:off x="3307298" y="6076016"/>
            <a:ext cx="2691672" cy="1199687"/>
          </a:xfrm>
          <a:prstGeom prst="rect">
            <a:avLst/>
          </a:prstGeom>
        </p:spPr>
        <p:txBody>
          <a:bodyPr wrap="square" lIns="0" tIns="0" rIns="0" bIns="0" rtlCol="0" anchor="t">
            <a:spAutoFit/>
          </a:bodyPr>
          <a:lstStyle/>
          <a:p>
            <a:pPr algn="ctr">
              <a:lnSpc>
                <a:spcPts val="4799"/>
              </a:lnSpc>
              <a:spcBef>
                <a:spcPct val="0"/>
              </a:spcBef>
            </a:pPr>
            <a:r>
              <a:rPr lang="en-US" sz="3999" dirty="0">
                <a:solidFill>
                  <a:srgbClr val="000000"/>
                </a:solidFill>
                <a:latin typeface="王漢宗特黑體"/>
                <a:ea typeface="王漢宗特黑體"/>
                <a:cs typeface="王漢宗特黑體"/>
                <a:sym typeface="王漢宗特黑體"/>
              </a:rPr>
              <a:t>step3.</a:t>
            </a:r>
          </a:p>
          <a:p>
            <a:pPr algn="ctr">
              <a:lnSpc>
                <a:spcPts val="4799"/>
              </a:lnSpc>
              <a:spcBef>
                <a:spcPct val="0"/>
              </a:spcBef>
            </a:pPr>
            <a:r>
              <a:rPr lang="en-US" sz="3999" dirty="0" err="1">
                <a:solidFill>
                  <a:srgbClr val="000000"/>
                </a:solidFill>
                <a:latin typeface="王漢宗特黑體"/>
                <a:ea typeface="王漢宗特黑體"/>
                <a:cs typeface="王漢宗特黑體"/>
                <a:sym typeface="王漢宗特黑體"/>
              </a:rPr>
              <a:t>難易度選擇</a:t>
            </a:r>
            <a:endParaRPr lang="en-US" sz="3999" dirty="0">
              <a:solidFill>
                <a:srgbClr val="000000"/>
              </a:solidFill>
              <a:latin typeface="王漢宗特黑體"/>
              <a:ea typeface="王漢宗特黑體"/>
              <a:cs typeface="王漢宗特黑體"/>
              <a:sym typeface="王漢宗特黑體"/>
            </a:endParaRPr>
          </a:p>
        </p:txBody>
      </p:sp>
      <p:sp>
        <p:nvSpPr>
          <p:cNvPr id="9" name="TextBox 9"/>
          <p:cNvSpPr txBox="1"/>
          <p:nvPr/>
        </p:nvSpPr>
        <p:spPr>
          <a:xfrm>
            <a:off x="2574028" y="7892445"/>
            <a:ext cx="4131572" cy="1199687"/>
          </a:xfrm>
          <a:prstGeom prst="rect">
            <a:avLst/>
          </a:prstGeom>
        </p:spPr>
        <p:txBody>
          <a:bodyPr wrap="square" lIns="0" tIns="0" rIns="0" bIns="0" rtlCol="0" anchor="t">
            <a:spAutoFit/>
          </a:bodyPr>
          <a:lstStyle/>
          <a:p>
            <a:pPr algn="ctr">
              <a:lnSpc>
                <a:spcPts val="4799"/>
              </a:lnSpc>
              <a:spcBef>
                <a:spcPct val="0"/>
              </a:spcBef>
            </a:pPr>
            <a:r>
              <a:rPr lang="en-US" sz="3999" dirty="0">
                <a:solidFill>
                  <a:srgbClr val="000000"/>
                </a:solidFill>
                <a:latin typeface="王漢宗特黑體"/>
                <a:ea typeface="王漢宗特黑體"/>
                <a:cs typeface="王漢宗特黑體"/>
                <a:sym typeface="王漢宗特黑體"/>
              </a:rPr>
              <a:t>step4.</a:t>
            </a:r>
          </a:p>
          <a:p>
            <a:pPr algn="ctr">
              <a:lnSpc>
                <a:spcPts val="4799"/>
              </a:lnSpc>
              <a:spcBef>
                <a:spcPct val="0"/>
              </a:spcBef>
            </a:pPr>
            <a:r>
              <a:rPr lang="en-US" sz="3999" dirty="0" err="1">
                <a:solidFill>
                  <a:srgbClr val="000000"/>
                </a:solidFill>
                <a:latin typeface="王漢宗特黑體"/>
                <a:ea typeface="王漢宗特黑體"/>
                <a:cs typeface="王漢宗特黑體"/>
                <a:sym typeface="王漢宗特黑體"/>
              </a:rPr>
              <a:t>就定位後開始遊戲</a:t>
            </a:r>
            <a:endParaRPr lang="en-US" sz="3999" dirty="0">
              <a:solidFill>
                <a:srgbClr val="000000"/>
              </a:solidFill>
              <a:latin typeface="王漢宗特黑體"/>
              <a:ea typeface="王漢宗特黑體"/>
              <a:cs typeface="王漢宗特黑體"/>
              <a:sym typeface="王漢宗特黑體"/>
            </a:endParaRPr>
          </a:p>
        </p:txBody>
      </p:sp>
      <p:sp>
        <p:nvSpPr>
          <p:cNvPr id="10" name="Freeform 10"/>
          <p:cNvSpPr/>
          <p:nvPr/>
        </p:nvSpPr>
        <p:spPr>
          <a:xfrm>
            <a:off x="4507856" y="5585776"/>
            <a:ext cx="195948" cy="609954"/>
          </a:xfrm>
          <a:custGeom>
            <a:avLst/>
            <a:gdLst/>
            <a:ahLst/>
            <a:cxnLst/>
            <a:rect l="l" t="t" r="r" b="b"/>
            <a:pathLst>
              <a:path w="195948" h="609954">
                <a:moveTo>
                  <a:pt x="0" y="0"/>
                </a:moveTo>
                <a:lnTo>
                  <a:pt x="195948" y="0"/>
                </a:lnTo>
                <a:lnTo>
                  <a:pt x="195948" y="609954"/>
                </a:lnTo>
                <a:lnTo>
                  <a:pt x="0" y="60995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a:off x="4507856" y="7396791"/>
            <a:ext cx="195948" cy="609954"/>
          </a:xfrm>
          <a:custGeom>
            <a:avLst/>
            <a:gdLst/>
            <a:ahLst/>
            <a:cxnLst/>
            <a:rect l="l" t="t" r="r" b="b"/>
            <a:pathLst>
              <a:path w="195948" h="609954">
                <a:moveTo>
                  <a:pt x="0" y="0"/>
                </a:moveTo>
                <a:lnTo>
                  <a:pt x="195948" y="0"/>
                </a:lnTo>
                <a:lnTo>
                  <a:pt x="195948" y="609954"/>
                </a:lnTo>
                <a:lnTo>
                  <a:pt x="0" y="609954"/>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2" name="Freeform 12"/>
          <p:cNvSpPr/>
          <p:nvPr/>
        </p:nvSpPr>
        <p:spPr>
          <a:xfrm>
            <a:off x="6110624" y="1130065"/>
            <a:ext cx="6206721" cy="612914"/>
          </a:xfrm>
          <a:custGeom>
            <a:avLst/>
            <a:gdLst/>
            <a:ahLst/>
            <a:cxnLst/>
            <a:rect l="l" t="t" r="r" b="b"/>
            <a:pathLst>
              <a:path w="6206721" h="612914">
                <a:moveTo>
                  <a:pt x="0" y="0"/>
                </a:moveTo>
                <a:lnTo>
                  <a:pt x="6206722" y="0"/>
                </a:lnTo>
                <a:lnTo>
                  <a:pt x="6206722" y="612914"/>
                </a:lnTo>
                <a:lnTo>
                  <a:pt x="0" y="612914"/>
                </a:lnTo>
                <a:lnTo>
                  <a:pt x="0" y="0"/>
                </a:lnTo>
                <a:close/>
              </a:path>
            </a:pathLst>
          </a:custGeom>
          <a:blipFill>
            <a:blip r:embed="rId12">
              <a:alphaModFix amt="65999"/>
              <a:extLst>
                <a:ext uri="{96DAC541-7B7A-43D3-8B79-37D633B846F1}">
                  <asvg:svgBlip xmlns:asvg="http://schemas.microsoft.com/office/drawing/2016/SVG/main" xmlns="" r:embed="rId13"/>
                </a:ext>
              </a:extLst>
            </a:blip>
            <a:stretch>
              <a:fillRect/>
            </a:stretch>
          </a:blipFill>
        </p:spPr>
      </p:sp>
      <p:sp>
        <p:nvSpPr>
          <p:cNvPr id="14" name="TextBox 14"/>
          <p:cNvSpPr txBox="1"/>
          <p:nvPr/>
        </p:nvSpPr>
        <p:spPr>
          <a:xfrm>
            <a:off x="762001" y="866499"/>
            <a:ext cx="2557996" cy="718145"/>
          </a:xfrm>
          <a:prstGeom prst="rect">
            <a:avLst/>
          </a:prstGeom>
        </p:spPr>
        <p:txBody>
          <a:bodyPr wrap="square" lIns="0" tIns="0" rIns="0" bIns="0" rtlCol="0" anchor="t">
            <a:spAutoFit/>
          </a:bodyPr>
          <a:lstStyle/>
          <a:p>
            <a:pPr algn="ctr">
              <a:lnSpc>
                <a:spcPts val="5639"/>
              </a:lnSpc>
              <a:spcBef>
                <a:spcPct val="0"/>
              </a:spcBef>
            </a:pPr>
            <a:r>
              <a:rPr lang="en-US" sz="4699" dirty="0" err="1">
                <a:solidFill>
                  <a:srgbClr val="FFFFFF"/>
                </a:solidFill>
                <a:latin typeface="王漢宗特黑體" panose="02020500000000000000" charset="-120"/>
                <a:ea typeface="王漢宗特黑體" panose="02020500000000000000" charset="-120"/>
                <a:cs typeface="可画标题黑-HK"/>
                <a:sym typeface="可画标题黑-HK"/>
              </a:rPr>
              <a:t>研究成果</a:t>
            </a:r>
            <a:endParaRPr lang="en-US" sz="4699" dirty="0">
              <a:solidFill>
                <a:srgbClr val="FFFFFF"/>
              </a:solidFill>
              <a:latin typeface="王漢宗特黑體" panose="02020500000000000000" charset="-120"/>
              <a:ea typeface="王漢宗特黑體" panose="02020500000000000000" charset="-120"/>
              <a:cs typeface="可画标题黑-HK"/>
              <a:sym typeface="可画标题黑-HK"/>
            </a:endParaRPr>
          </a:p>
        </p:txBody>
      </p:sp>
      <p:sp>
        <p:nvSpPr>
          <p:cNvPr id="15" name="TextBox 15"/>
          <p:cNvSpPr txBox="1"/>
          <p:nvPr/>
        </p:nvSpPr>
        <p:spPr>
          <a:xfrm>
            <a:off x="6400800" y="447579"/>
            <a:ext cx="5486400" cy="1238250"/>
          </a:xfrm>
          <a:prstGeom prst="rect">
            <a:avLst/>
          </a:prstGeom>
        </p:spPr>
        <p:txBody>
          <a:bodyPr lIns="0" tIns="0" rIns="0" bIns="0" rtlCol="0" anchor="t">
            <a:spAutoFit/>
          </a:bodyPr>
          <a:lstStyle/>
          <a:p>
            <a:pPr algn="ctr">
              <a:lnSpc>
                <a:spcPts val="8640"/>
              </a:lnSpc>
              <a:spcBef>
                <a:spcPct val="0"/>
              </a:spcBef>
            </a:pPr>
            <a:r>
              <a:rPr lang="en-US" sz="7200" dirty="0" err="1">
                <a:solidFill>
                  <a:srgbClr val="000000"/>
                </a:solidFill>
                <a:latin typeface="王漢宗特黑體"/>
                <a:ea typeface="王漢宗特黑體"/>
                <a:cs typeface="王漢宗特黑體"/>
                <a:sym typeface="王漢宗特黑體"/>
              </a:rPr>
              <a:t>遊戲前置說明</a:t>
            </a:r>
            <a:endParaRPr lang="en-US" sz="7200" dirty="0">
              <a:solidFill>
                <a:srgbClr val="000000"/>
              </a:solidFill>
              <a:latin typeface="王漢宗特黑體"/>
              <a:ea typeface="王漢宗特黑體"/>
              <a:cs typeface="王漢宗特黑體"/>
              <a:sym typeface="王漢宗特黑體"/>
            </a:endParaRPr>
          </a:p>
        </p:txBody>
      </p:sp>
      <p:sp>
        <p:nvSpPr>
          <p:cNvPr id="16" name="TextBox 16"/>
          <p:cNvSpPr txBox="1"/>
          <p:nvPr/>
        </p:nvSpPr>
        <p:spPr>
          <a:xfrm>
            <a:off x="-210929" y="2437466"/>
            <a:ext cx="9633518" cy="1276350"/>
          </a:xfrm>
          <a:prstGeom prst="rect">
            <a:avLst/>
          </a:prstGeom>
        </p:spPr>
        <p:txBody>
          <a:bodyPr lIns="0" tIns="0" rIns="0" bIns="0" rtlCol="0" anchor="t">
            <a:spAutoFit/>
          </a:bodyPr>
          <a:lstStyle/>
          <a:p>
            <a:pPr algn="ctr">
              <a:lnSpc>
                <a:spcPts val="4799"/>
              </a:lnSpc>
            </a:pPr>
            <a:r>
              <a:rPr lang="en-US" sz="3999" dirty="0">
                <a:solidFill>
                  <a:srgbClr val="000000"/>
                </a:solidFill>
                <a:latin typeface="王漢宗特黑體"/>
                <a:ea typeface="王漢宗特黑體"/>
                <a:cs typeface="王漢宗特黑體"/>
                <a:sym typeface="王漢宗特黑體"/>
              </a:rPr>
              <a:t>step1.</a:t>
            </a:r>
          </a:p>
          <a:p>
            <a:pPr algn="ctr">
              <a:lnSpc>
                <a:spcPts val="4799"/>
              </a:lnSpc>
              <a:spcBef>
                <a:spcPct val="0"/>
              </a:spcBef>
            </a:pPr>
            <a:r>
              <a:rPr lang="en-US" sz="3999" dirty="0" err="1">
                <a:solidFill>
                  <a:srgbClr val="000000"/>
                </a:solidFill>
                <a:latin typeface="王漢宗特黑體"/>
                <a:ea typeface="王漢宗特黑體"/>
                <a:cs typeface="王漢宗特黑體"/>
                <a:sym typeface="王漢宗特黑體"/>
              </a:rPr>
              <a:t>選擇團隊名稱</a:t>
            </a:r>
            <a:endParaRPr lang="en-US" sz="3999" dirty="0">
              <a:solidFill>
                <a:srgbClr val="000000"/>
              </a:solidFill>
              <a:latin typeface="王漢宗特黑體"/>
              <a:ea typeface="王漢宗特黑體"/>
              <a:cs typeface="王漢宗特黑體"/>
              <a:sym typeface="王漢宗特黑體"/>
            </a:endParaRPr>
          </a:p>
        </p:txBody>
      </p:sp>
      <p:sp>
        <p:nvSpPr>
          <p:cNvPr id="17" name="TextBox 17"/>
          <p:cNvSpPr txBox="1"/>
          <p:nvPr/>
        </p:nvSpPr>
        <p:spPr>
          <a:xfrm>
            <a:off x="17008778" y="9085339"/>
            <a:ext cx="1410546" cy="1023357"/>
          </a:xfrm>
          <a:prstGeom prst="rect">
            <a:avLst/>
          </a:prstGeom>
        </p:spPr>
        <p:txBody>
          <a:bodyPr lIns="0" tIns="0" rIns="0" bIns="0" rtlCol="0" anchor="t">
            <a:spAutoFit/>
          </a:bodyPr>
          <a:lstStyle/>
          <a:p>
            <a:pPr algn="ctr">
              <a:lnSpc>
                <a:spcPts val="8399"/>
              </a:lnSpc>
              <a:spcBef>
                <a:spcPct val="0"/>
              </a:spcBef>
            </a:pPr>
            <a:r>
              <a:rPr lang="en-US" sz="6999" dirty="0">
                <a:solidFill>
                  <a:srgbClr val="505050"/>
                </a:solidFill>
                <a:latin typeface="可画标题黑-HK"/>
                <a:ea typeface="可画标题黑-HK"/>
                <a:cs typeface="可画标题黑-HK"/>
                <a:sym typeface="可画标题黑-HK"/>
              </a:rPr>
              <a:t>8</a:t>
            </a:r>
          </a:p>
        </p:txBody>
      </p:sp>
      <p:sp>
        <p:nvSpPr>
          <p:cNvPr id="18" name="TextBox 18"/>
          <p:cNvSpPr txBox="1"/>
          <p:nvPr/>
        </p:nvSpPr>
        <p:spPr>
          <a:xfrm>
            <a:off x="3053336" y="4256741"/>
            <a:ext cx="3057287" cy="1199687"/>
          </a:xfrm>
          <a:prstGeom prst="rect">
            <a:avLst/>
          </a:prstGeom>
        </p:spPr>
        <p:txBody>
          <a:bodyPr wrap="square" lIns="0" tIns="0" rIns="0" bIns="0" rtlCol="0" anchor="t">
            <a:spAutoFit/>
          </a:bodyPr>
          <a:lstStyle/>
          <a:p>
            <a:pPr algn="ctr">
              <a:lnSpc>
                <a:spcPts val="4799"/>
              </a:lnSpc>
              <a:spcBef>
                <a:spcPct val="0"/>
              </a:spcBef>
            </a:pPr>
            <a:r>
              <a:rPr lang="en-US" sz="3999" dirty="0">
                <a:solidFill>
                  <a:srgbClr val="000000"/>
                </a:solidFill>
                <a:latin typeface="王漢宗特黑體"/>
                <a:ea typeface="王漢宗特黑體"/>
                <a:cs typeface="王漢宗特黑體"/>
                <a:sym typeface="王漢宗特黑體"/>
              </a:rPr>
              <a:t>step2.</a:t>
            </a:r>
          </a:p>
          <a:p>
            <a:pPr algn="ctr">
              <a:lnSpc>
                <a:spcPts val="4799"/>
              </a:lnSpc>
              <a:spcBef>
                <a:spcPct val="0"/>
              </a:spcBef>
            </a:pPr>
            <a:r>
              <a:rPr lang="en-US" sz="3999" dirty="0" err="1">
                <a:solidFill>
                  <a:srgbClr val="000000"/>
                </a:solidFill>
                <a:latin typeface="王漢宗特黑體"/>
                <a:ea typeface="王漢宗特黑體"/>
                <a:cs typeface="王漢宗特黑體"/>
                <a:sym typeface="王漢宗特黑體"/>
              </a:rPr>
              <a:t>遊戲規則說明</a:t>
            </a:r>
            <a:endParaRPr lang="en-US" sz="3999" dirty="0">
              <a:solidFill>
                <a:srgbClr val="000000"/>
              </a:solidFill>
              <a:latin typeface="王漢宗特黑體"/>
              <a:ea typeface="王漢宗特黑體"/>
              <a:cs typeface="王漢宗特黑體"/>
              <a:sym typeface="王漢宗特黑體"/>
            </a:endParaRPr>
          </a:p>
        </p:txBody>
      </p:sp>
      <p:pic>
        <p:nvPicPr>
          <p:cNvPr id="19" name="遊戲前置說明">
            <a:hlinkClick r:id="" action="ppaction://media"/>
            <a:extLst>
              <a:ext uri="{FF2B5EF4-FFF2-40B4-BE49-F238E27FC236}">
                <a16:creationId xmlns:a16="http://schemas.microsoft.com/office/drawing/2014/main" xmlns="" id="{E217601E-ABF5-0906-B390-66F174CB1025}"/>
              </a:ext>
            </a:extLst>
          </p:cNvPr>
          <p:cNvPicPr>
            <a:picLocks noChangeAspect="1"/>
          </p:cNvPicPr>
          <p:nvPr>
            <a:videoFile r:link="rId2"/>
            <p:extLst>
              <p:ext uri="{DAA4B4D4-6D71-4841-9C94-3DE7FCFB9230}">
                <p14:media xmlns:p14="http://schemas.microsoft.com/office/powerpoint/2010/main" r:embed="rId1"/>
              </p:ext>
            </p:extLst>
          </p:nvPr>
        </p:nvPicPr>
        <p:blipFill>
          <a:blip r:embed="rId14"/>
          <a:stretch>
            <a:fillRect/>
          </a:stretch>
        </p:blipFill>
        <p:spPr>
          <a:xfrm>
            <a:off x="6863989" y="2995420"/>
            <a:ext cx="9753600" cy="548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249"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TotalTime>
  <Words>652</Words>
  <Application>Microsoft Office PowerPoint</Application>
  <PresentationFormat>自訂</PresentationFormat>
  <Paragraphs>242</Paragraphs>
  <Slides>14</Slides>
  <Notes>12</Notes>
  <HiddenSlides>0</HiddenSlides>
  <MMClips>3</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14</vt:i4>
      </vt:variant>
    </vt:vector>
  </HeadingPairs>
  <TitlesOfParts>
    <vt:vector size="22" baseType="lpstr">
      <vt:lpstr>Arial</vt:lpstr>
      <vt:lpstr>新細明體</vt:lpstr>
      <vt:lpstr>Public Sans</vt:lpstr>
      <vt:lpstr>王漢宗特黑體</vt:lpstr>
      <vt:lpstr>Calibri</vt:lpstr>
      <vt:lpstr>可画标题黑-HK</vt:lpstr>
      <vt:lpstr>Fredoka</vt:lpstr>
      <vt:lpstr>Office Theme</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科技組_03_Dongle奇幻之旅</dc:title>
  <cp:lastModifiedBy>yuwen yeh</cp:lastModifiedBy>
  <cp:revision>7</cp:revision>
  <dcterms:created xsi:type="dcterms:W3CDTF">2006-08-16T00:00:00Z</dcterms:created>
  <dcterms:modified xsi:type="dcterms:W3CDTF">2024-11-25T10:30:34Z</dcterms:modified>
  <dc:identifier>DAGUxXtDlVA</dc:identifier>
</cp:coreProperties>
</file>